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9" r:id="rId2"/>
    <p:sldId id="271" r:id="rId3"/>
    <p:sldId id="272" r:id="rId4"/>
  </p:sldIdLst>
  <p:sldSz cx="10801350" cy="7667625"/>
  <p:notesSz cx="7667625" cy="10801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7BB9"/>
    <a:srgbClr val="8767A4"/>
    <a:srgbClr val="604A7B"/>
    <a:srgbClr val="9F8D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810" autoAdjust="0"/>
  </p:normalViewPr>
  <p:slideViewPr>
    <p:cSldViewPr>
      <p:cViewPr>
        <p:scale>
          <a:sx n="83" d="100"/>
          <a:sy n="83" d="100"/>
        </p:scale>
        <p:origin x="-202" y="3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22638" cy="539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343400" y="0"/>
            <a:ext cx="3322638" cy="539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73AD8-9662-453B-AE27-6DEF915A2B48}" type="datetimeFigureOut">
              <a:rPr lang="ko-KR" altLang="en-US" smtClean="0"/>
              <a:t>2023-01-07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809625"/>
            <a:ext cx="5705475" cy="4051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66763" y="5130800"/>
            <a:ext cx="6134100" cy="48609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0260013"/>
            <a:ext cx="3322638" cy="539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343400" y="10260013"/>
            <a:ext cx="3322638" cy="539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9AD24-FAB9-4347-BA9F-E7E2006B4E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5835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강의건 및 시간 </a:t>
            </a:r>
            <a:endParaRPr lang="en-US" altLang="ko-KR" dirty="0" smtClean="0"/>
          </a:p>
          <a:p>
            <a:r>
              <a:rPr lang="ko-KR" altLang="en-US" dirty="0" smtClean="0"/>
              <a:t>프로젝트 수행건수</a:t>
            </a:r>
            <a:r>
              <a:rPr lang="en-US" altLang="ko-KR" dirty="0" smtClean="0"/>
              <a:t>/</a:t>
            </a:r>
            <a:r>
              <a:rPr lang="ko-KR" altLang="en-US" dirty="0" smtClean="0"/>
              <a:t>인원</a:t>
            </a:r>
            <a:endParaRPr lang="en-US" altLang="ko-KR" dirty="0" smtClean="0"/>
          </a:p>
          <a:p>
            <a:r>
              <a:rPr lang="ko-KR" altLang="en-US" dirty="0" smtClean="0"/>
              <a:t>자체개발 </a:t>
            </a:r>
            <a:r>
              <a:rPr lang="ko-KR" altLang="en-US" dirty="0" err="1" smtClean="0"/>
              <a:t>콘텐츠</a:t>
            </a:r>
            <a:r>
              <a:rPr lang="en-US" altLang="ko-KR" dirty="0" smtClean="0"/>
              <a:t>/</a:t>
            </a:r>
            <a:r>
              <a:rPr lang="ko-KR" altLang="en-US" dirty="0" smtClean="0"/>
              <a:t>프로그램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9AD24-FAB9-4347-BA9F-E7E2006B4EDB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0613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강의건 및 시간 </a:t>
            </a:r>
            <a:endParaRPr lang="en-US" altLang="ko-KR" dirty="0" smtClean="0"/>
          </a:p>
          <a:p>
            <a:r>
              <a:rPr lang="ko-KR" altLang="en-US" dirty="0" smtClean="0"/>
              <a:t>프로젝트 수행건수</a:t>
            </a:r>
            <a:r>
              <a:rPr lang="en-US" altLang="ko-KR" dirty="0" smtClean="0"/>
              <a:t>/</a:t>
            </a:r>
            <a:r>
              <a:rPr lang="ko-KR" altLang="en-US" dirty="0" smtClean="0"/>
              <a:t>인원</a:t>
            </a:r>
            <a:endParaRPr lang="en-US" altLang="ko-KR" dirty="0" smtClean="0"/>
          </a:p>
          <a:p>
            <a:r>
              <a:rPr lang="ko-KR" altLang="en-US" dirty="0" smtClean="0"/>
              <a:t>자체개발 </a:t>
            </a:r>
            <a:r>
              <a:rPr lang="ko-KR" altLang="en-US" dirty="0" err="1" smtClean="0"/>
              <a:t>콘텐츠</a:t>
            </a:r>
            <a:r>
              <a:rPr lang="en-US" altLang="ko-KR" dirty="0" smtClean="0"/>
              <a:t>/</a:t>
            </a:r>
            <a:r>
              <a:rPr lang="ko-KR" altLang="en-US" dirty="0" smtClean="0"/>
              <a:t>프로그램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9AD24-FAB9-4347-BA9F-E7E2006B4EDB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0613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2.png"/><Relationship Id="rId39" Type="http://schemas.openxmlformats.org/officeDocument/2006/relationships/image" Target="../media/image44.png"/><Relationship Id="rId21" Type="http://schemas.openxmlformats.org/officeDocument/2006/relationships/image" Target="../media/image28.png"/><Relationship Id="rId34" Type="http://schemas.openxmlformats.org/officeDocument/2006/relationships/image" Target="../media/image40.pn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17" Type="http://schemas.openxmlformats.org/officeDocument/2006/relationships/image" Target="../media/image24.png"/><Relationship Id="rId25" Type="http://schemas.openxmlformats.org/officeDocument/2006/relationships/image" Target="../media/image31.png"/><Relationship Id="rId33" Type="http://schemas.openxmlformats.org/officeDocument/2006/relationships/image" Target="../media/image39.png"/><Relationship Id="rId38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37" Type="http://schemas.openxmlformats.org/officeDocument/2006/relationships/image" Target="../media/image6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31" Type="http://schemas.openxmlformats.org/officeDocument/2006/relationships/image" Target="../media/image37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microsoft.com/office/2007/relationships/hdphoto" Target="../media/hdphoto1.wdp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1.png"/><Relationship Id="rId8" Type="http://schemas.openxmlformats.org/officeDocument/2006/relationships/image" Target="../media/image15.jpeg"/><Relationship Id="rId3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2.png"/><Relationship Id="rId39" Type="http://schemas.openxmlformats.org/officeDocument/2006/relationships/image" Target="../media/image44.png"/><Relationship Id="rId21" Type="http://schemas.openxmlformats.org/officeDocument/2006/relationships/image" Target="../media/image28.png"/><Relationship Id="rId34" Type="http://schemas.openxmlformats.org/officeDocument/2006/relationships/image" Target="../media/image40.pn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17" Type="http://schemas.openxmlformats.org/officeDocument/2006/relationships/image" Target="../media/image24.png"/><Relationship Id="rId25" Type="http://schemas.openxmlformats.org/officeDocument/2006/relationships/image" Target="../media/image31.png"/><Relationship Id="rId33" Type="http://schemas.openxmlformats.org/officeDocument/2006/relationships/image" Target="../media/image39.png"/><Relationship Id="rId38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37" Type="http://schemas.openxmlformats.org/officeDocument/2006/relationships/image" Target="../media/image6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31" Type="http://schemas.openxmlformats.org/officeDocument/2006/relationships/image" Target="../media/image37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microsoft.com/office/2007/relationships/hdphoto" Target="../media/hdphoto1.wdp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1.png"/><Relationship Id="rId8" Type="http://schemas.openxmlformats.org/officeDocument/2006/relationships/image" Target="../media/image15.jpeg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588422" y="-65381"/>
            <a:ext cx="3585211" cy="8787283"/>
            <a:chOff x="3588422" y="-65381"/>
            <a:chExt cx="3585211" cy="8787283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88422" y="-65381"/>
              <a:ext cx="3585211" cy="8787283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87028" y="-410790"/>
            <a:ext cx="4600000" cy="8496985"/>
            <a:chOff x="-987028" y="-410790"/>
            <a:chExt cx="4600000" cy="84969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87028" y="-410790"/>
              <a:ext cx="4600000" cy="849698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-829466" y="2502217"/>
            <a:ext cx="530291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친환경적인 생산활동과 탄소배출 감축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, 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에너지 효율 최적화를 위한</a:t>
            </a:r>
            <a:endParaRPr lang="en-US" altLang="ko-KR" sz="800" dirty="0" smtClean="0">
              <a:solidFill>
                <a:srgbClr val="676464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  <a:cs typeface="THELuxGoR" pitchFamily="34" charset="0"/>
            </a:endParaRPr>
          </a:p>
          <a:p>
            <a:pPr algn="ctr"/>
            <a:r>
              <a:rPr 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IT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통합 솔루션을 제공하고 플랫폼 비즈니스 안정 확보를 통한</a:t>
            </a:r>
            <a:endParaRPr lang="en-US" altLang="ko-KR" sz="800" dirty="0" smtClean="0">
              <a:solidFill>
                <a:srgbClr val="676464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algn="ctr"/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고객과의 기술적 상생을 도모합니다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-686432" y="4513965"/>
            <a:ext cx="5016843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다양한 계층의 사회적 문제를 체계적인 진단 분석 및 전략수립을 </a:t>
            </a:r>
            <a:endParaRPr lang="en-US" altLang="ko-KR" sz="800" dirty="0" smtClean="0">
              <a:solidFill>
                <a:srgbClr val="676464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  <a:cs typeface="THELuxGoR" pitchFamily="34" charset="0"/>
            </a:endParaRPr>
          </a:p>
          <a:p>
            <a:pPr algn="ctr"/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통해 해결하고 고객의 소중한 가치를 창조하기 위해</a:t>
            </a:r>
            <a:endParaRPr lang="en-US" altLang="ko-KR" sz="800" dirty="0" smtClean="0">
              <a:solidFill>
                <a:srgbClr val="676464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  <a:cs typeface="THELuxGoR" pitchFamily="34" charset="0"/>
            </a:endParaRPr>
          </a:p>
          <a:p>
            <a:pPr algn="ctr"/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 최적의 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Customizing 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컨설팅 서비스 제공에 최선을 다합니다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-1105998" y="6580141"/>
            <a:ext cx="585597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공정</a:t>
            </a:r>
            <a:r>
              <a:rPr lang="ko-KR" altLang="en-US" sz="800" dirty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하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고 투명한 경영을 위해 자문위원회 및 인사 전문 인력을 통한 </a:t>
            </a:r>
            <a:endParaRPr lang="en-US" altLang="ko-KR" sz="800" dirty="0" smtClean="0">
              <a:solidFill>
                <a:srgbClr val="676464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  <a:cs typeface="THELuxGoR" pitchFamily="34" charset="0"/>
            </a:endParaRPr>
          </a:p>
          <a:p>
            <a:pPr algn="ctr"/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노무점검 대응 및 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코칭</a:t>
            </a:r>
            <a:r>
              <a:rPr lang="ko-KR" altLang="en-US" sz="800" dirty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 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프로그램을 내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/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외부 고객에게 제공하고</a:t>
            </a:r>
            <a:endParaRPr lang="en-US" altLang="ko-KR" sz="800" dirty="0">
              <a:solidFill>
                <a:srgbClr val="676464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  <a:cs typeface="THELuxGoR" pitchFamily="34" charset="0"/>
            </a:endParaRPr>
          </a:p>
          <a:p>
            <a:pPr algn="ctr"/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상호 존중적이고 수평적인 조직문화를 추구합니다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.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 </a:t>
            </a:r>
            <a:endParaRPr lang="en-US" altLang="ko-KR" sz="800" dirty="0" smtClean="0">
              <a:solidFill>
                <a:srgbClr val="676464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  <a:cs typeface="THELuxGoR" pitchFamily="34" charset="0"/>
            </a:endParaRPr>
          </a:p>
          <a:p>
            <a:pPr algn="ctr"/>
            <a:r>
              <a:rPr lang="ko-KR" alt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 </a:t>
            </a:r>
            <a:r>
              <a:rPr lang="en-US" sz="800" dirty="0" smtClean="0">
                <a:solidFill>
                  <a:srgbClr val="676464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R" pitchFamily="34" charset="0"/>
              </a:rPr>
              <a:t>.</a:t>
            </a:r>
            <a:endParaRPr 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8577" y="2134618"/>
            <a:ext cx="290682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dirty="0">
                <a:solidFill>
                  <a:srgbClr val="604A7B"/>
                </a:solidFill>
                <a:latin typeface="210 M고딕 100" panose="02020603020101020101" pitchFamily="18" charset="-127"/>
                <a:ea typeface="210 M고딕 100" panose="02020603020101020101" pitchFamily="18" charset="-127"/>
              </a:rPr>
              <a:t>Environmental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00075" y="4148459"/>
            <a:ext cx="235142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600" kern="0" spc="-100" dirty="0">
                <a:solidFill>
                  <a:srgbClr val="604A7B"/>
                </a:solidFill>
                <a:latin typeface="210 M고딕 100" panose="02020603020101020101" pitchFamily="18" charset="-127"/>
                <a:ea typeface="210 M고딕 100" panose="02020603020101020101" pitchFamily="18" charset="-127"/>
              </a:rPr>
              <a:t>Social</a:t>
            </a:r>
            <a:endParaRPr lang="en-US" dirty="0">
              <a:solidFill>
                <a:srgbClr val="604A7B"/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9555" y="6223009"/>
            <a:ext cx="1904871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600" kern="0" spc="-100" dirty="0">
                <a:solidFill>
                  <a:srgbClr val="604A7B"/>
                </a:solidFill>
                <a:latin typeface="210 M고딕 100" panose="02020603020101020101" pitchFamily="18" charset="-127"/>
                <a:ea typeface="210 M고딕 100" panose="02020603020101020101" pitchFamily="18" charset="-127"/>
              </a:rPr>
              <a:t>Governance</a:t>
            </a:r>
            <a:endParaRPr lang="en-US" dirty="0">
              <a:solidFill>
                <a:srgbClr val="604A7B"/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1136" y="461720"/>
            <a:ext cx="2445459" cy="3231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500" kern="0" spc="-100" dirty="0">
                <a:solidFill>
                  <a:srgbClr val="604A7B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HELuxGoEB" pitchFamily="34" charset="0"/>
              </a:rPr>
              <a:t>핵심가치</a:t>
            </a:r>
            <a:endParaRPr lang="en-US" dirty="0">
              <a:solidFill>
                <a:srgbClr val="604A7B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grpSp>
        <p:nvGrpSpPr>
          <p:cNvPr id="1006" name="그룹 1006"/>
          <p:cNvGrpSpPr/>
          <p:nvPr/>
        </p:nvGrpSpPr>
        <p:grpSpPr>
          <a:xfrm>
            <a:off x="504595" y="293581"/>
            <a:ext cx="667858" cy="204981"/>
            <a:chOff x="504595" y="293581"/>
            <a:chExt cx="667858" cy="204981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504595" y="293581"/>
              <a:ext cx="667858" cy="204981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1362075" y="5242032"/>
            <a:ext cx="893955" cy="893955"/>
            <a:chOff x="1375013" y="5242032"/>
            <a:chExt cx="893955" cy="893955"/>
          </a:xfrm>
        </p:grpSpPr>
        <p:grpSp>
          <p:nvGrpSpPr>
            <p:cNvPr id="1015" name="그룹 1015"/>
            <p:cNvGrpSpPr/>
            <p:nvPr/>
          </p:nvGrpSpPr>
          <p:grpSpPr>
            <a:xfrm>
              <a:off x="1375013" y="5242032"/>
              <a:ext cx="893955" cy="893955"/>
              <a:chOff x="1375013" y="5242032"/>
              <a:chExt cx="893955" cy="893955"/>
            </a:xfrm>
          </p:grpSpPr>
          <p:pic>
            <p:nvPicPr>
              <p:cNvPr id="55" name="Object 54"/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1375013" y="5242032"/>
                <a:ext cx="893955" cy="893955"/>
              </a:xfrm>
              <a:prstGeom prst="rect">
                <a:avLst/>
              </a:prstGeom>
            </p:spPr>
          </p:pic>
        </p:grpSp>
        <p:grpSp>
          <p:nvGrpSpPr>
            <p:cNvPr id="1016" name="그룹 1016"/>
            <p:cNvGrpSpPr/>
            <p:nvPr/>
          </p:nvGrpSpPr>
          <p:grpSpPr>
            <a:xfrm>
              <a:off x="1529343" y="5399102"/>
              <a:ext cx="585294" cy="579815"/>
              <a:chOff x="1529343" y="5399102"/>
              <a:chExt cx="585294" cy="579815"/>
            </a:xfrm>
          </p:grpSpPr>
          <p:pic>
            <p:nvPicPr>
              <p:cNvPr id="58" name="Object 57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529343" y="5399102"/>
                <a:ext cx="585294" cy="579815"/>
              </a:xfrm>
              <a:prstGeom prst="rect">
                <a:avLst/>
              </a:prstGeom>
            </p:spPr>
          </p:pic>
        </p:grpSp>
      </p:grpSp>
      <p:grpSp>
        <p:nvGrpSpPr>
          <p:cNvPr id="24" name="그룹 23"/>
          <p:cNvGrpSpPr/>
          <p:nvPr/>
        </p:nvGrpSpPr>
        <p:grpSpPr>
          <a:xfrm>
            <a:off x="4746788" y="2432890"/>
            <a:ext cx="1234912" cy="1248525"/>
            <a:chOff x="4810444" y="2432890"/>
            <a:chExt cx="1234912" cy="1248525"/>
          </a:xfrm>
        </p:grpSpPr>
        <p:grpSp>
          <p:nvGrpSpPr>
            <p:cNvPr id="22" name="그룹 21"/>
            <p:cNvGrpSpPr/>
            <p:nvPr/>
          </p:nvGrpSpPr>
          <p:grpSpPr>
            <a:xfrm>
              <a:off x="4810444" y="2581543"/>
              <a:ext cx="1234912" cy="1099872"/>
              <a:chOff x="4892511" y="2581543"/>
              <a:chExt cx="1234912" cy="1099872"/>
            </a:xfrm>
          </p:grpSpPr>
          <p:grpSp>
            <p:nvGrpSpPr>
              <p:cNvPr id="4" name="그룹 3">
                <a:extLst>
                  <a:ext uri="{FF2B5EF4-FFF2-40B4-BE49-F238E27FC236}">
                    <a16:creationId xmlns="" xmlns:a16="http://schemas.microsoft.com/office/drawing/2014/main" id="{6A9F6F51-7F1C-E22F-C4BE-2AE62570F14F}"/>
                  </a:ext>
                </a:extLst>
              </p:cNvPr>
              <p:cNvGrpSpPr/>
              <p:nvPr/>
            </p:nvGrpSpPr>
            <p:grpSpPr>
              <a:xfrm>
                <a:off x="4892511" y="2581543"/>
                <a:ext cx="1234912" cy="1099872"/>
                <a:chOff x="708426" y="1442129"/>
                <a:chExt cx="527290" cy="487904"/>
              </a:xfrm>
            </p:grpSpPr>
            <p:sp>
              <p:nvSpPr>
                <p:cNvPr id="23" name="타원 22">
                  <a:extLst>
                    <a:ext uri="{FF2B5EF4-FFF2-40B4-BE49-F238E27FC236}">
                      <a16:creationId xmlns="" xmlns:a16="http://schemas.microsoft.com/office/drawing/2014/main" id="{5EAB510D-EB90-B4B0-3162-4BA4A954D21B}"/>
                    </a:ext>
                  </a:extLst>
                </p:cNvPr>
                <p:cNvSpPr/>
                <p:nvPr/>
              </p:nvSpPr>
              <p:spPr>
                <a:xfrm rot="21423137">
                  <a:off x="708426" y="1449664"/>
                  <a:ext cx="181850" cy="178148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타원 24">
                  <a:extLst>
                    <a:ext uri="{FF2B5EF4-FFF2-40B4-BE49-F238E27FC236}">
                      <a16:creationId xmlns="" xmlns:a16="http://schemas.microsoft.com/office/drawing/2014/main" id="{D6C93ADE-453D-A7C3-9048-FCC5ABD2BF17}"/>
                    </a:ext>
                  </a:extLst>
                </p:cNvPr>
                <p:cNvSpPr/>
                <p:nvPr/>
              </p:nvSpPr>
              <p:spPr>
                <a:xfrm rot="21423137">
                  <a:off x="878824" y="1442129"/>
                  <a:ext cx="181850" cy="178148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타원 25">
                  <a:extLst>
                    <a:ext uri="{FF2B5EF4-FFF2-40B4-BE49-F238E27FC236}">
                      <a16:creationId xmlns="" xmlns:a16="http://schemas.microsoft.com/office/drawing/2014/main" id="{91680498-DD2B-D221-FAE4-1A47194459A2}"/>
                    </a:ext>
                  </a:extLst>
                </p:cNvPr>
                <p:cNvSpPr/>
                <p:nvPr/>
              </p:nvSpPr>
              <p:spPr>
                <a:xfrm rot="21423137">
                  <a:off x="1053866" y="1442923"/>
                  <a:ext cx="181850" cy="178148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" name="타원 26">
                  <a:extLst>
                    <a:ext uri="{FF2B5EF4-FFF2-40B4-BE49-F238E27FC236}">
                      <a16:creationId xmlns="" xmlns:a16="http://schemas.microsoft.com/office/drawing/2014/main" id="{B288A229-69FE-2407-FA32-CE5B131F205A}"/>
                    </a:ext>
                  </a:extLst>
                </p:cNvPr>
                <p:cNvSpPr/>
                <p:nvPr/>
              </p:nvSpPr>
              <p:spPr>
                <a:xfrm rot="21423137">
                  <a:off x="853170" y="1517183"/>
                  <a:ext cx="252582" cy="253224"/>
                </a:xfrm>
                <a:prstGeom prst="ellipse">
                  <a:avLst/>
                </a:prstGeom>
                <a:solidFill>
                  <a:srgbClr val="7030A0">
                    <a:alpha val="8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9" name="타원 28">
                  <a:extLst>
                    <a:ext uri="{FF2B5EF4-FFF2-40B4-BE49-F238E27FC236}">
                      <a16:creationId xmlns="" xmlns:a16="http://schemas.microsoft.com/office/drawing/2014/main" id="{28F004B7-50AC-BB1F-3BC0-D7C6E4B7F00B}"/>
                    </a:ext>
                  </a:extLst>
                </p:cNvPr>
                <p:cNvSpPr/>
                <p:nvPr/>
              </p:nvSpPr>
              <p:spPr>
                <a:xfrm rot="21423137">
                  <a:off x="797752" y="1602993"/>
                  <a:ext cx="181850" cy="178148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" name="타원 29">
                  <a:extLst>
                    <a:ext uri="{FF2B5EF4-FFF2-40B4-BE49-F238E27FC236}">
                      <a16:creationId xmlns="" xmlns:a16="http://schemas.microsoft.com/office/drawing/2014/main" id="{FA805ED8-5E61-20DA-112A-1CE6FC43CB4C}"/>
                    </a:ext>
                  </a:extLst>
                </p:cNvPr>
                <p:cNvSpPr/>
                <p:nvPr/>
              </p:nvSpPr>
              <p:spPr>
                <a:xfrm rot="21423137">
                  <a:off x="976729" y="1595381"/>
                  <a:ext cx="181850" cy="178148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" name="타원 31">
                  <a:extLst>
                    <a:ext uri="{FF2B5EF4-FFF2-40B4-BE49-F238E27FC236}">
                      <a16:creationId xmlns="" xmlns:a16="http://schemas.microsoft.com/office/drawing/2014/main" id="{5524461F-4B10-311B-CA2B-1B16AFCE73C8}"/>
                    </a:ext>
                  </a:extLst>
                </p:cNvPr>
                <p:cNvSpPr/>
                <p:nvPr/>
              </p:nvSpPr>
              <p:spPr>
                <a:xfrm rot="21423137">
                  <a:off x="891824" y="1751885"/>
                  <a:ext cx="181850" cy="178148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7" name="타원 6">
                <a:extLst>
                  <a:ext uri="{FF2B5EF4-FFF2-40B4-BE49-F238E27FC236}">
                    <a16:creationId xmlns="" xmlns:a16="http://schemas.microsoft.com/office/drawing/2014/main" id="{249FE45B-6CA8-5150-4CDC-36997E290910}"/>
                  </a:ext>
                </a:extLst>
              </p:cNvPr>
              <p:cNvSpPr/>
              <p:nvPr/>
            </p:nvSpPr>
            <p:spPr>
              <a:xfrm rot="21423137">
                <a:off x="5273428" y="2782298"/>
                <a:ext cx="512492" cy="467802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33" name="그림 32" descr="그리기이(가) 표시된 사진&#10;&#10;자동 생성된 설명">
              <a:extLst>
                <a:ext uri="{FF2B5EF4-FFF2-40B4-BE49-F238E27FC236}">
                  <a16:creationId xmlns="" xmlns:a16="http://schemas.microsoft.com/office/drawing/2014/main" id="{89D0E4CE-C185-76FB-DC4B-41811FE1A1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58" r="62217" b="37805"/>
            <a:stretch/>
          </p:blipFill>
          <p:spPr>
            <a:xfrm>
              <a:off x="5106625" y="2432890"/>
              <a:ext cx="608918" cy="922548"/>
            </a:xfrm>
            <a:prstGeom prst="rect">
              <a:avLst/>
            </a:prstGeom>
          </p:spPr>
        </p:pic>
      </p:grpSp>
      <p:sp>
        <p:nvSpPr>
          <p:cNvPr id="38" name="직사각형 37">
            <a:extLst>
              <a:ext uri="{FF2B5EF4-FFF2-40B4-BE49-F238E27FC236}">
                <a16:creationId xmlns="" xmlns:a16="http://schemas.microsoft.com/office/drawing/2014/main" id="{692E53F7-DFEA-F50D-1A07-053A0C9BC75E}"/>
              </a:ext>
            </a:extLst>
          </p:cNvPr>
          <p:cNvSpPr/>
          <p:nvPr/>
        </p:nvSpPr>
        <p:spPr>
          <a:xfrm>
            <a:off x="3800475" y="6729412"/>
            <a:ext cx="328246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bg1"/>
                </a:solidFill>
                <a:latin typeface="에스코어 드림 3 Light" pitchFamily="34" charset="-127"/>
                <a:ea typeface="에스코어 드림 3 Light" pitchFamily="34" charset="-127"/>
              </a:rPr>
              <a:t>If you think you can do anything, you can do it.</a:t>
            </a:r>
          </a:p>
        </p:txBody>
      </p:sp>
      <p:pic>
        <p:nvPicPr>
          <p:cNvPr id="61" name="그림 60" descr="그리기이(가) 표시된 사진&#10;&#10;자동 생성된 설명">
            <a:extLst>
              <a:ext uri="{FF2B5EF4-FFF2-40B4-BE49-F238E27FC236}">
                <a16:creationId xmlns="" xmlns:a16="http://schemas.microsoft.com/office/drawing/2014/main" id="{89D0E4CE-C185-76FB-DC4B-41811FE1A11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8" b="33285"/>
          <a:stretch/>
        </p:blipFill>
        <p:spPr>
          <a:xfrm>
            <a:off x="7798160" y="3733155"/>
            <a:ext cx="2502125" cy="685967"/>
          </a:xfrm>
          <a:prstGeom prst="rect">
            <a:avLst/>
          </a:prstGeom>
        </p:spPr>
      </p:pic>
      <p:grpSp>
        <p:nvGrpSpPr>
          <p:cNvPr id="34" name="그룹 33"/>
          <p:cNvGrpSpPr/>
          <p:nvPr/>
        </p:nvGrpSpPr>
        <p:grpSpPr>
          <a:xfrm>
            <a:off x="3555959" y="6976731"/>
            <a:ext cx="10531516" cy="369332"/>
            <a:chOff x="3555959" y="6634102"/>
            <a:chExt cx="10531516" cy="369332"/>
          </a:xfrm>
        </p:grpSpPr>
        <p:sp>
          <p:nvSpPr>
            <p:cNvPr id="15" name="Object 15"/>
            <p:cNvSpPr txBox="1"/>
            <p:nvPr/>
          </p:nvSpPr>
          <p:spPr>
            <a:xfrm>
              <a:off x="3555959" y="6634102"/>
              <a:ext cx="3692102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endParaRPr lang="ko-KR" altLang="en-US" sz="900" kern="0" spc="-100" dirty="0">
                <a:solidFill>
                  <a:srgbClr val="FFFFFF"/>
                </a:solidFill>
                <a:latin typeface="에스코어 드림 3 Light" pitchFamily="34" charset="-127"/>
                <a:ea typeface="에스코어 드림 3 Light" pitchFamily="34" charset="-127"/>
                <a:cs typeface="THELuxGoB" pitchFamily="34" charset="0"/>
              </a:endParaRPr>
            </a:p>
            <a:p>
              <a:pPr algn="ctr"/>
              <a:endParaRPr lang="en-US" sz="900" kern="0" spc="-100" dirty="0">
                <a:solidFill>
                  <a:srgbClr val="FFFFFF"/>
                </a:solidFill>
                <a:latin typeface="에스코어 드림 3 Light" pitchFamily="34" charset="-127"/>
                <a:ea typeface="에스코어 드림 3 Light" pitchFamily="34" charset="-127"/>
                <a:cs typeface="THELuxGoB" pitchFamily="34" charset="0"/>
              </a:endParaRPr>
            </a:p>
          </p:txBody>
        </p:sp>
        <p:sp>
          <p:nvSpPr>
            <p:cNvPr id="72" name="Object 90"/>
            <p:cNvSpPr txBox="1"/>
            <p:nvPr/>
          </p:nvSpPr>
          <p:spPr>
            <a:xfrm>
              <a:off x="4508235" y="6666267"/>
              <a:ext cx="9579240" cy="2539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에스코어 드림 3 Light" pitchFamily="34" charset="-127"/>
                  <a:ea typeface="에스코어 드림 3 Light" pitchFamily="34" charset="-127"/>
                </a:rPr>
                <a:t>www.grapesoft-k.com</a:t>
              </a:r>
            </a:p>
          </p:txBody>
        </p:sp>
      </p:grpSp>
      <p:pic>
        <p:nvPicPr>
          <p:cNvPr id="75" name="Object 42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331817" y="3144972"/>
            <a:ext cx="888457" cy="876448"/>
          </a:xfrm>
          <a:prstGeom prst="rect">
            <a:avLst/>
          </a:prstGeom>
        </p:spPr>
      </p:pic>
      <p:grpSp>
        <p:nvGrpSpPr>
          <p:cNvPr id="79" name="그룹 78"/>
          <p:cNvGrpSpPr/>
          <p:nvPr/>
        </p:nvGrpSpPr>
        <p:grpSpPr>
          <a:xfrm>
            <a:off x="1312972" y="1132417"/>
            <a:ext cx="926147" cy="926147"/>
            <a:chOff x="1358916" y="3177337"/>
            <a:chExt cx="926147" cy="926147"/>
          </a:xfrm>
        </p:grpSpPr>
        <p:grpSp>
          <p:nvGrpSpPr>
            <p:cNvPr id="80" name="그룹 1012"/>
            <p:cNvGrpSpPr/>
            <p:nvPr/>
          </p:nvGrpSpPr>
          <p:grpSpPr>
            <a:xfrm>
              <a:off x="1358916" y="3177337"/>
              <a:ext cx="926147" cy="926147"/>
              <a:chOff x="1358916" y="3177337"/>
              <a:chExt cx="926147" cy="926147"/>
            </a:xfrm>
          </p:grpSpPr>
          <p:pic>
            <p:nvPicPr>
              <p:cNvPr id="83" name="Object 46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1358916" y="3177337"/>
                <a:ext cx="926147" cy="926147"/>
              </a:xfrm>
              <a:prstGeom prst="rect">
                <a:avLst/>
              </a:prstGeom>
            </p:spPr>
          </p:pic>
        </p:grpSp>
        <p:grpSp>
          <p:nvGrpSpPr>
            <p:cNvPr id="81" name="그룹 1013"/>
            <p:cNvGrpSpPr/>
            <p:nvPr/>
          </p:nvGrpSpPr>
          <p:grpSpPr>
            <a:xfrm>
              <a:off x="1494645" y="3315694"/>
              <a:ext cx="654691" cy="649434"/>
              <a:chOff x="1494645" y="3315694"/>
              <a:chExt cx="654691" cy="649434"/>
            </a:xfrm>
          </p:grpSpPr>
          <p:pic>
            <p:nvPicPr>
              <p:cNvPr id="82" name="Object 49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494645" y="3315694"/>
                <a:ext cx="654691" cy="649434"/>
              </a:xfrm>
              <a:prstGeom prst="rect">
                <a:avLst/>
              </a:prstGeom>
            </p:spPr>
          </p:pic>
        </p:grpSp>
      </p:grpSp>
      <p:sp>
        <p:nvSpPr>
          <p:cNvPr id="64" name="Object 16"/>
          <p:cNvSpPr txBox="1"/>
          <p:nvPr/>
        </p:nvSpPr>
        <p:spPr>
          <a:xfrm>
            <a:off x="6848475" y="4214812"/>
            <a:ext cx="4427477" cy="4770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endParaRPr lang="en-US" sz="1100" kern="0" spc="-100" dirty="0">
              <a:solidFill>
                <a:schemeClr val="bg1">
                  <a:lumMod val="75000"/>
                </a:schemeClr>
              </a:solidFill>
              <a:latin typeface="210 M고딕 100" panose="02020603020101020101" pitchFamily="18" charset="-127"/>
              <a:ea typeface="210 M고딕 100" panose="02020603020101020101" pitchFamily="18" charset="-127"/>
              <a:cs typeface="THELuxGoR" pitchFamily="34" charset="0"/>
            </a:endParaRPr>
          </a:p>
          <a:p>
            <a:pPr algn="ctr"/>
            <a:r>
              <a:rPr lang="en-US" sz="1400" kern="0" spc="-100" dirty="0" smtClean="0">
                <a:solidFill>
                  <a:schemeClr val="bg1">
                    <a:lumMod val="75000"/>
                  </a:schemeClr>
                </a:solidFill>
                <a:latin typeface="210 M고딕 100" panose="02020603020101020101" pitchFamily="18" charset="-127"/>
                <a:ea typeface="210 M고딕 100" panose="02020603020101020101" pitchFamily="18" charset="-127"/>
              </a:rPr>
              <a:t>Great People Great Work</a:t>
            </a:r>
            <a:endParaRPr lang="en-US" sz="900" dirty="0">
              <a:solidFill>
                <a:schemeClr val="bg1">
                  <a:lumMod val="75000"/>
                </a:schemeClr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grpSp>
        <p:nvGrpSpPr>
          <p:cNvPr id="65" name="그룹 64"/>
          <p:cNvGrpSpPr/>
          <p:nvPr/>
        </p:nvGrpSpPr>
        <p:grpSpPr>
          <a:xfrm>
            <a:off x="8372475" y="2462212"/>
            <a:ext cx="1234912" cy="1248525"/>
            <a:chOff x="4810444" y="2432890"/>
            <a:chExt cx="1234912" cy="1248525"/>
          </a:xfrm>
        </p:grpSpPr>
        <p:grpSp>
          <p:nvGrpSpPr>
            <p:cNvPr id="66" name="그룹 65"/>
            <p:cNvGrpSpPr/>
            <p:nvPr/>
          </p:nvGrpSpPr>
          <p:grpSpPr>
            <a:xfrm>
              <a:off x="4810444" y="2581543"/>
              <a:ext cx="1234912" cy="1099872"/>
              <a:chOff x="4892511" y="2581543"/>
              <a:chExt cx="1234912" cy="1099872"/>
            </a:xfrm>
          </p:grpSpPr>
          <p:grpSp>
            <p:nvGrpSpPr>
              <p:cNvPr id="68" name="그룹 67">
                <a:extLst>
                  <a:ext uri="{FF2B5EF4-FFF2-40B4-BE49-F238E27FC236}">
                    <a16:creationId xmlns="" xmlns:a16="http://schemas.microsoft.com/office/drawing/2014/main" id="{6A9F6F51-7F1C-E22F-C4BE-2AE62570F14F}"/>
                  </a:ext>
                </a:extLst>
              </p:cNvPr>
              <p:cNvGrpSpPr/>
              <p:nvPr/>
            </p:nvGrpSpPr>
            <p:grpSpPr>
              <a:xfrm>
                <a:off x="4892511" y="2581543"/>
                <a:ext cx="1234912" cy="1099872"/>
                <a:chOff x="708426" y="1442129"/>
                <a:chExt cx="527290" cy="487904"/>
              </a:xfrm>
            </p:grpSpPr>
            <p:sp>
              <p:nvSpPr>
                <p:cNvPr id="70" name="타원 69">
                  <a:extLst>
                    <a:ext uri="{FF2B5EF4-FFF2-40B4-BE49-F238E27FC236}">
                      <a16:creationId xmlns="" xmlns:a16="http://schemas.microsoft.com/office/drawing/2014/main" id="{5EAB510D-EB90-B4B0-3162-4BA4A954D21B}"/>
                    </a:ext>
                  </a:extLst>
                </p:cNvPr>
                <p:cNvSpPr/>
                <p:nvPr/>
              </p:nvSpPr>
              <p:spPr>
                <a:xfrm rot="21423137">
                  <a:off x="708426" y="1449664"/>
                  <a:ext cx="181850" cy="178148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1" name="타원 70">
                  <a:extLst>
                    <a:ext uri="{FF2B5EF4-FFF2-40B4-BE49-F238E27FC236}">
                      <a16:creationId xmlns="" xmlns:a16="http://schemas.microsoft.com/office/drawing/2014/main" id="{D6C93ADE-453D-A7C3-9048-FCC5ABD2BF17}"/>
                    </a:ext>
                  </a:extLst>
                </p:cNvPr>
                <p:cNvSpPr/>
                <p:nvPr/>
              </p:nvSpPr>
              <p:spPr>
                <a:xfrm rot="21423137">
                  <a:off x="878824" y="1442129"/>
                  <a:ext cx="181850" cy="178148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3" name="타원 72">
                  <a:extLst>
                    <a:ext uri="{FF2B5EF4-FFF2-40B4-BE49-F238E27FC236}">
                      <a16:creationId xmlns="" xmlns:a16="http://schemas.microsoft.com/office/drawing/2014/main" id="{91680498-DD2B-D221-FAE4-1A47194459A2}"/>
                    </a:ext>
                  </a:extLst>
                </p:cNvPr>
                <p:cNvSpPr/>
                <p:nvPr/>
              </p:nvSpPr>
              <p:spPr>
                <a:xfrm rot="21423137">
                  <a:off x="1053866" y="1442923"/>
                  <a:ext cx="181850" cy="178148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4" name="타원 73">
                  <a:extLst>
                    <a:ext uri="{FF2B5EF4-FFF2-40B4-BE49-F238E27FC236}">
                      <a16:creationId xmlns="" xmlns:a16="http://schemas.microsoft.com/office/drawing/2014/main" id="{B288A229-69FE-2407-FA32-CE5B131F205A}"/>
                    </a:ext>
                  </a:extLst>
                </p:cNvPr>
                <p:cNvSpPr/>
                <p:nvPr/>
              </p:nvSpPr>
              <p:spPr>
                <a:xfrm rot="21423137">
                  <a:off x="853170" y="1517183"/>
                  <a:ext cx="252582" cy="253224"/>
                </a:xfrm>
                <a:prstGeom prst="ellipse">
                  <a:avLst/>
                </a:prstGeom>
                <a:solidFill>
                  <a:srgbClr val="7030A0">
                    <a:alpha val="8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6" name="타원 75">
                  <a:extLst>
                    <a:ext uri="{FF2B5EF4-FFF2-40B4-BE49-F238E27FC236}">
                      <a16:creationId xmlns="" xmlns:a16="http://schemas.microsoft.com/office/drawing/2014/main" id="{28F004B7-50AC-BB1F-3BC0-D7C6E4B7F00B}"/>
                    </a:ext>
                  </a:extLst>
                </p:cNvPr>
                <p:cNvSpPr/>
                <p:nvPr/>
              </p:nvSpPr>
              <p:spPr>
                <a:xfrm rot="21423137">
                  <a:off x="797752" y="1602993"/>
                  <a:ext cx="181850" cy="178148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7" name="타원 76">
                  <a:extLst>
                    <a:ext uri="{FF2B5EF4-FFF2-40B4-BE49-F238E27FC236}">
                      <a16:creationId xmlns="" xmlns:a16="http://schemas.microsoft.com/office/drawing/2014/main" id="{FA805ED8-5E61-20DA-112A-1CE6FC43CB4C}"/>
                    </a:ext>
                  </a:extLst>
                </p:cNvPr>
                <p:cNvSpPr/>
                <p:nvPr/>
              </p:nvSpPr>
              <p:spPr>
                <a:xfrm rot="21423137">
                  <a:off x="976729" y="1595381"/>
                  <a:ext cx="181850" cy="178148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8" name="타원 77">
                  <a:extLst>
                    <a:ext uri="{FF2B5EF4-FFF2-40B4-BE49-F238E27FC236}">
                      <a16:creationId xmlns="" xmlns:a16="http://schemas.microsoft.com/office/drawing/2014/main" id="{5524461F-4B10-311B-CA2B-1B16AFCE73C8}"/>
                    </a:ext>
                  </a:extLst>
                </p:cNvPr>
                <p:cNvSpPr/>
                <p:nvPr/>
              </p:nvSpPr>
              <p:spPr>
                <a:xfrm rot="21423137">
                  <a:off x="891824" y="1751885"/>
                  <a:ext cx="181850" cy="178148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69" name="타원 68">
                <a:extLst>
                  <a:ext uri="{FF2B5EF4-FFF2-40B4-BE49-F238E27FC236}">
                    <a16:creationId xmlns="" xmlns:a16="http://schemas.microsoft.com/office/drawing/2014/main" id="{249FE45B-6CA8-5150-4CDC-36997E290910}"/>
                  </a:ext>
                </a:extLst>
              </p:cNvPr>
              <p:cNvSpPr/>
              <p:nvPr/>
            </p:nvSpPr>
            <p:spPr>
              <a:xfrm rot="21423137">
                <a:off x="5273428" y="2782298"/>
                <a:ext cx="512492" cy="467802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67" name="그림 66" descr="그리기이(가) 표시된 사진&#10;&#10;자동 생성된 설명">
              <a:extLst>
                <a:ext uri="{FF2B5EF4-FFF2-40B4-BE49-F238E27FC236}">
                  <a16:creationId xmlns="" xmlns:a16="http://schemas.microsoft.com/office/drawing/2014/main" id="{89D0E4CE-C185-76FB-DC4B-41811FE1A1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58" r="62217" b="37805"/>
            <a:stretch/>
          </p:blipFill>
          <p:spPr>
            <a:xfrm>
              <a:off x="5106625" y="2432890"/>
              <a:ext cx="608918" cy="922548"/>
            </a:xfrm>
            <a:prstGeom prst="rect">
              <a:avLst/>
            </a:prstGeom>
          </p:spPr>
        </p:pic>
      </p:grpSp>
      <p:pic>
        <p:nvPicPr>
          <p:cNvPr id="84" name="그림 83" descr="그리기이(가) 표시된 사진&#10;&#10;자동 생성된 설명">
            <a:extLst>
              <a:ext uri="{FF2B5EF4-FFF2-40B4-BE49-F238E27FC236}">
                <a16:creationId xmlns="" xmlns:a16="http://schemas.microsoft.com/office/drawing/2014/main" id="{89D0E4CE-C185-76FB-DC4B-41811FE1A11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8" b="14231"/>
          <a:stretch/>
        </p:blipFill>
        <p:spPr>
          <a:xfrm>
            <a:off x="4105275" y="3728042"/>
            <a:ext cx="2502125" cy="8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7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362922" y="4078307"/>
            <a:ext cx="4536364" cy="1508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dirty="0" err="1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그레이프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소프트는 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IT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통합솔루션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,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교육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컨설팅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아웃 </a:t>
            </a:r>
            <a:r>
              <a:rPr lang="ko-KR" altLang="en-US" sz="800" dirty="0" err="1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소싱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관리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분야에서 </a:t>
            </a:r>
            <a:endParaRPr lang="en-US" altLang="ko-KR" sz="800" dirty="0" smtClean="0">
              <a:solidFill>
                <a:srgbClr val="000000"/>
              </a:solidFill>
              <a:latin typeface="에스코어 드림 5 Medium" pitchFamily="34" charset="-127"/>
              <a:ea typeface="에스코어 드림 5 Medium" pitchFamily="34" charset="-127"/>
              <a:cs typeface="Pretendard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오랜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기간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경험과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노하우를 가진 우수한 인력들과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함께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사업 성과 기반의  </a:t>
            </a:r>
            <a:endParaRPr lang="en-US" altLang="ko-KR" sz="800" dirty="0" smtClean="0">
              <a:solidFill>
                <a:srgbClr val="000000"/>
              </a:solidFill>
              <a:latin typeface="에스코어 드림 5 Medium" pitchFamily="34" charset="-127"/>
              <a:ea typeface="에스코어 드림 5 Medium" pitchFamily="34" charset="-127"/>
              <a:cs typeface="Pretendard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통합 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Solution System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을 제공하며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고객사의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새로운 가치와 성과 창출에 </a:t>
            </a:r>
            <a:endParaRPr lang="en-US" altLang="ko-KR" sz="800" dirty="0" smtClean="0">
              <a:solidFill>
                <a:srgbClr val="000000"/>
              </a:solidFill>
              <a:latin typeface="에스코어 드림 5 Medium" pitchFamily="34" charset="-127"/>
              <a:ea typeface="에스코어 드림 5 Medium" pitchFamily="34" charset="-127"/>
              <a:cs typeface="Pretendard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최선을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다하고 있습니다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.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앞으로도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시장 변화에 빠르게 대처할 수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있는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체계적이고 분석적인 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System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을 통해 성과 창출과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기업의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가치를 높이는 </a:t>
            </a:r>
            <a:endParaRPr lang="en-US" altLang="ko-KR" sz="800" dirty="0" smtClean="0">
              <a:solidFill>
                <a:srgbClr val="000000"/>
              </a:solidFill>
              <a:latin typeface="에스코어 드림 5 Medium" pitchFamily="34" charset="-127"/>
              <a:ea typeface="에스코어 드림 5 Medium" pitchFamily="34" charset="-127"/>
              <a:cs typeface="Pretendard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최적의 통합 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Solution 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System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을 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제공하겠습니다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.  </a:t>
            </a: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  <a:endParaRPr lang="en-US" altLang="ko-KR" sz="800" dirty="0">
              <a:solidFill>
                <a:srgbClr val="000000"/>
              </a:solidFill>
              <a:latin typeface="에스코어 드림 5 Medium" pitchFamily="34" charset="-127"/>
              <a:ea typeface="에스코어 드림 5 Medium" pitchFamily="34" charset="-127"/>
              <a:cs typeface="Pretendard" pitchFamily="34" charset="0"/>
            </a:endParaRPr>
          </a:p>
          <a:p>
            <a:endParaRPr lang="en-US" sz="800" dirty="0">
              <a:latin typeface="에스코어 드림 5 Medium" pitchFamily="34" charset="-127"/>
              <a:ea typeface="에스코어 드림 5 Medium" pitchFamily="34" charset="-127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6067" y="517659"/>
            <a:ext cx="3325391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kern="0" spc="-100" dirty="0" err="1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  <a:cs typeface="THELuxGoEB" pitchFamily="34" charset="0"/>
              </a:rPr>
              <a:t>기업</a:t>
            </a:r>
            <a:r>
              <a:rPr lang="en-US" sz="1400" kern="0" spc="-1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  <a:cs typeface="THELuxGoEB" pitchFamily="34" charset="0"/>
              </a:rPr>
              <a:t> </a:t>
            </a:r>
            <a:r>
              <a:rPr lang="en-US" sz="1400" kern="0" spc="-100" dirty="0" err="1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  <a:cs typeface="THELuxGoEB" pitchFamily="34" charset="0"/>
              </a:rPr>
              <a:t>소개</a:t>
            </a:r>
            <a:r>
              <a:rPr lang="en-US" sz="1400" kern="0" spc="-1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  <a:cs typeface="THELuxGoEB" pitchFamily="34" charset="0"/>
              </a:rPr>
              <a:t>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C</a:t>
            </a:r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ompany</a:t>
            </a:r>
            <a:r>
              <a:rPr lang="en-US" altLang="ko-KR" sz="1400" dirty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 </a:t>
            </a:r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Introduction</a:t>
            </a:r>
            <a:endParaRPr lang="en-US" sz="1400" dirty="0">
              <a:solidFill>
                <a:schemeClr val="bg1">
                  <a:lumMod val="75000"/>
                </a:schemeClr>
              </a:solidFill>
              <a:latin typeface="에스코어 드림 6 Bold" pitchFamily="34" charset="-127"/>
              <a:ea typeface="에스코어 드림 6 Bold" pitchFamily="34" charset="-127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43875" y="3506926"/>
            <a:ext cx="2511055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200" dirty="0" err="1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심리케어</a:t>
            </a:r>
            <a:r>
              <a:rPr lang="en-US" altLang="ko-KR" sz="12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/</a:t>
            </a:r>
            <a:r>
              <a:rPr lang="ko-KR" altLang="en-US" sz="12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체험</a:t>
            </a:r>
            <a:endParaRPr lang="en-US" sz="1600" dirty="0">
              <a:solidFill>
                <a:srgbClr val="604A7B"/>
              </a:solidFill>
              <a:latin typeface="에스코어 드림 6 Bold" pitchFamily="34" charset="-127"/>
              <a:ea typeface="에스코어 드림 6 Bold" pitchFamily="34" charset="-127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143875" y="4666944"/>
            <a:ext cx="1524000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2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교육</a:t>
            </a:r>
            <a:r>
              <a:rPr lang="en-US" altLang="ko-KR" sz="12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/HRD</a:t>
            </a:r>
            <a:endParaRPr lang="en-US" sz="1600" dirty="0">
              <a:solidFill>
                <a:srgbClr val="604A7B"/>
              </a:solidFill>
              <a:latin typeface="에스코어 드림 6 Bold" pitchFamily="34" charset="-127"/>
              <a:ea typeface="에스코어 드림 6 Bold" pitchFamily="34" charset="-127"/>
            </a:endParaRPr>
          </a:p>
        </p:txBody>
      </p:sp>
      <p:grpSp>
        <p:nvGrpSpPr>
          <p:cNvPr id="1007" name="그룹 1007"/>
          <p:cNvGrpSpPr/>
          <p:nvPr/>
        </p:nvGrpSpPr>
        <p:grpSpPr>
          <a:xfrm>
            <a:off x="8143875" y="5515927"/>
            <a:ext cx="3595255" cy="536377"/>
            <a:chOff x="8411330" y="5755771"/>
            <a:chExt cx="3595255" cy="536377"/>
          </a:xfrm>
        </p:grpSpPr>
        <p:sp>
          <p:nvSpPr>
            <p:cNvPr id="36" name="Object 36"/>
            <p:cNvSpPr txBox="1"/>
            <p:nvPr/>
          </p:nvSpPr>
          <p:spPr>
            <a:xfrm>
              <a:off x="8411330" y="5755771"/>
              <a:ext cx="1778495" cy="27699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200" dirty="0" smtClean="0">
                  <a:solidFill>
                    <a:srgbClr val="604A7B"/>
                  </a:solidFill>
                  <a:latin typeface="에스코어 드림 6 Bold" pitchFamily="34" charset="-127"/>
                  <a:ea typeface="에스코어 드림 6 Bold" pitchFamily="34" charset="-127"/>
                </a:rPr>
                <a:t>ESG </a:t>
              </a:r>
              <a:r>
                <a:rPr lang="ko-KR" altLang="en-US" sz="1200" dirty="0" smtClean="0">
                  <a:solidFill>
                    <a:srgbClr val="604A7B"/>
                  </a:solidFill>
                  <a:latin typeface="에스코어 드림 6 Bold" pitchFamily="34" charset="-127"/>
                  <a:ea typeface="에스코어 드림 6 Bold" pitchFamily="34" charset="-127"/>
                </a:rPr>
                <a:t>도시 재생</a:t>
              </a:r>
              <a:endParaRPr lang="en-US" sz="1600" dirty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8411330" y="5922816"/>
              <a:ext cx="3595255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endParaRPr lang="en-US" dirty="0">
                <a:latin typeface="에스코어 드림 6 Bold" pitchFamily="34" charset="-127"/>
                <a:ea typeface="에스코어 드림 6 Bold" pitchFamily="34" charset="-127"/>
              </a:endParaRPr>
            </a:p>
          </p:txBody>
        </p:sp>
      </p:grpSp>
      <p:grpSp>
        <p:nvGrpSpPr>
          <p:cNvPr id="1008" name="그룹 1008"/>
          <p:cNvGrpSpPr/>
          <p:nvPr/>
        </p:nvGrpSpPr>
        <p:grpSpPr>
          <a:xfrm>
            <a:off x="8143875" y="6427389"/>
            <a:ext cx="3485574" cy="461627"/>
            <a:chOff x="8411330" y="6645873"/>
            <a:chExt cx="3485574" cy="461627"/>
          </a:xfrm>
        </p:grpSpPr>
        <p:sp>
          <p:nvSpPr>
            <p:cNvPr id="40" name="Object 40"/>
            <p:cNvSpPr txBox="1"/>
            <p:nvPr/>
          </p:nvSpPr>
          <p:spPr>
            <a:xfrm>
              <a:off x="8411330" y="6645873"/>
              <a:ext cx="2367629" cy="27699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ko-KR" altLang="en-US" sz="1200" dirty="0" err="1" smtClean="0">
                  <a:solidFill>
                    <a:srgbClr val="604A7B"/>
                  </a:solidFill>
                  <a:latin typeface="에스코어 드림 6 Bold" pitchFamily="34" charset="-127"/>
                  <a:ea typeface="에스코어 드림 6 Bold" pitchFamily="34" charset="-127"/>
                </a:rPr>
                <a:t>브랜딩</a:t>
              </a:r>
              <a:r>
                <a:rPr lang="en-US" altLang="ko-KR" sz="1200" dirty="0" smtClean="0">
                  <a:solidFill>
                    <a:srgbClr val="604A7B"/>
                  </a:solidFill>
                  <a:latin typeface="에스코어 드림 6 Bold" pitchFamily="34" charset="-127"/>
                  <a:ea typeface="에스코어 드림 6 Bold" pitchFamily="34" charset="-127"/>
                </a:rPr>
                <a:t>/</a:t>
              </a:r>
              <a:r>
                <a:rPr lang="ko-KR" altLang="en-US" sz="1200" dirty="0" smtClean="0">
                  <a:solidFill>
                    <a:srgbClr val="604A7B"/>
                  </a:solidFill>
                  <a:latin typeface="에스코어 드림 6 Bold" pitchFamily="34" charset="-127"/>
                  <a:ea typeface="에스코어 드림 6 Bold" pitchFamily="34" charset="-127"/>
                </a:rPr>
                <a:t>문화 </a:t>
              </a:r>
              <a:r>
                <a:rPr lang="ko-KR" altLang="en-US" sz="1200" dirty="0" err="1" smtClean="0">
                  <a:solidFill>
                    <a:srgbClr val="604A7B"/>
                  </a:solidFill>
                  <a:latin typeface="에스코어 드림 6 Bold" pitchFamily="34" charset="-127"/>
                  <a:ea typeface="에스코어 드림 6 Bold" pitchFamily="34" charset="-127"/>
                </a:rPr>
                <a:t>콘텐츠</a:t>
              </a:r>
              <a:endParaRPr lang="en-US" sz="1600" dirty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8411330" y="6892056"/>
              <a:ext cx="3485574" cy="21544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800" dirty="0" smtClean="0">
                  <a:solidFill>
                    <a:srgbClr val="676464"/>
                  </a:solidFill>
                  <a:latin typeface="에스코어 드림 6 Bold" pitchFamily="34" charset="-127"/>
                  <a:ea typeface="에스코어 드림 6 Bold" pitchFamily="34" charset="-127"/>
                  <a:cs typeface="THELuxGoR" pitchFamily="34" charset="0"/>
                </a:rPr>
                <a:t>	</a:t>
              </a:r>
            </a:p>
          </p:txBody>
        </p:sp>
      </p:grpSp>
      <p:pic>
        <p:nvPicPr>
          <p:cNvPr id="109" name="Object 108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85018" y="3049727"/>
            <a:ext cx="319099" cy="3785128"/>
          </a:xfrm>
          <a:prstGeom prst="rect">
            <a:avLst/>
          </a:prstGeom>
        </p:spPr>
      </p:pic>
      <p:grpSp>
        <p:nvGrpSpPr>
          <p:cNvPr id="1034" name="그룹 1034"/>
          <p:cNvGrpSpPr/>
          <p:nvPr/>
        </p:nvGrpSpPr>
        <p:grpSpPr>
          <a:xfrm>
            <a:off x="7534275" y="5528263"/>
            <a:ext cx="620585" cy="620585"/>
            <a:chOff x="7622942" y="5570376"/>
            <a:chExt cx="620585" cy="620585"/>
          </a:xfrm>
        </p:grpSpPr>
        <p:pic>
          <p:nvPicPr>
            <p:cNvPr id="113" name="Object 112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622942" y="5570376"/>
              <a:ext cx="620585" cy="620585"/>
            </a:xfrm>
            <a:prstGeom prst="rect">
              <a:avLst/>
            </a:prstGeom>
          </p:spPr>
        </p:pic>
      </p:grpSp>
      <p:pic>
        <p:nvPicPr>
          <p:cNvPr id="129" name="Object 128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34275" y="6528433"/>
            <a:ext cx="620585" cy="620585"/>
          </a:xfrm>
          <a:prstGeom prst="rect">
            <a:avLst/>
          </a:prstGeom>
        </p:spPr>
      </p:pic>
      <p:grpSp>
        <p:nvGrpSpPr>
          <p:cNvPr id="1046" name="그룹 1046"/>
          <p:cNvGrpSpPr/>
          <p:nvPr/>
        </p:nvGrpSpPr>
        <p:grpSpPr>
          <a:xfrm>
            <a:off x="7534275" y="4570212"/>
            <a:ext cx="620585" cy="620585"/>
            <a:chOff x="7622942" y="4612325"/>
            <a:chExt cx="620585" cy="620585"/>
          </a:xfrm>
        </p:grpSpPr>
        <p:pic>
          <p:nvPicPr>
            <p:cNvPr id="145" name="Object 144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622942" y="4612325"/>
              <a:ext cx="620585" cy="620585"/>
            </a:xfrm>
            <a:prstGeom prst="rect">
              <a:avLst/>
            </a:prstGeom>
          </p:spPr>
        </p:pic>
      </p:grpSp>
      <p:pic>
        <p:nvPicPr>
          <p:cNvPr id="112" name="그림 1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2" t="26289" r="21781" b="11936"/>
          <a:stretch/>
        </p:blipFill>
        <p:spPr>
          <a:xfrm>
            <a:off x="448622" y="1954583"/>
            <a:ext cx="2894653" cy="2107829"/>
          </a:xfrm>
          <a:prstGeom prst="rect">
            <a:avLst/>
          </a:prstGeom>
        </p:spPr>
      </p:pic>
      <p:sp>
        <p:nvSpPr>
          <p:cNvPr id="114" name="Object 17"/>
          <p:cNvSpPr txBox="1"/>
          <p:nvPr/>
        </p:nvSpPr>
        <p:spPr>
          <a:xfrm>
            <a:off x="8143875" y="3068835"/>
            <a:ext cx="9753600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400" kern="0" spc="-1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컨설팅 분야 </a:t>
            </a:r>
            <a:r>
              <a:rPr lang="en-US" sz="1400" kern="0" spc="-100" dirty="0" smtClean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Consulting Area </a:t>
            </a:r>
            <a:endParaRPr lang="en-US" sz="1400" dirty="0">
              <a:solidFill>
                <a:schemeClr val="bg1">
                  <a:lumMod val="75000"/>
                </a:schemeClr>
              </a:solidFill>
              <a:latin typeface="에스코어 드림 6 Bold" pitchFamily="34" charset="-127"/>
              <a:ea typeface="에스코어 드림 6 Bold" pitchFamily="34" charset="-127"/>
            </a:endParaRPr>
          </a:p>
        </p:txBody>
      </p:sp>
      <p:sp>
        <p:nvSpPr>
          <p:cNvPr id="115" name="Object 33"/>
          <p:cNvSpPr txBox="1"/>
          <p:nvPr/>
        </p:nvSpPr>
        <p:spPr>
          <a:xfrm>
            <a:off x="8157220" y="3735526"/>
            <a:ext cx="5015855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심리케어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: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검사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/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코칭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케어교육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집단심리케어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심리상담</a:t>
            </a:r>
            <a:endParaRPr lang="en-US" altLang="ko-KR" sz="800" dirty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             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예술심리치유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서비스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/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트렌드</a:t>
            </a:r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심리학</a:t>
            </a:r>
            <a:endParaRPr lang="en-US" altLang="ko-KR" sz="800" dirty="0" smtClean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치유체험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: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컬러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(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시각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),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아로마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(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후각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),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핸즈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(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체각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),</a:t>
            </a:r>
          </a:p>
          <a:p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            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이어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/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두피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(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감각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),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싱잉볼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(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청각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),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자연매체</a:t>
            </a:r>
            <a:endParaRPr lang="en-US" altLang="ko-KR" sz="800" dirty="0" smtClean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             통합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/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인문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테라피</a:t>
            </a:r>
            <a:endParaRPr lang="en-US" sz="800" dirty="0" smtClean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</p:txBody>
      </p:sp>
      <p:sp>
        <p:nvSpPr>
          <p:cNvPr id="70" name="Object 33"/>
          <p:cNvSpPr txBox="1"/>
          <p:nvPr/>
        </p:nvSpPr>
        <p:spPr>
          <a:xfrm>
            <a:off x="8157220" y="5741551"/>
            <a:ext cx="349185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로컬상생경영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/</a:t>
            </a:r>
            <a:r>
              <a:rPr lang="ko-KR" altLang="en-US" sz="800" dirty="0" err="1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로컬크리에이터</a:t>
            </a:r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맞춤형 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프로그램</a:t>
            </a:r>
            <a:endParaRPr lang="en-US" altLang="ko-KR" sz="800" b="1" dirty="0" smtClean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Smart Farm/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체험농가 경영 관리</a:t>
            </a:r>
            <a:endParaRPr lang="en-US" altLang="ko-KR" sz="800" dirty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Customizing Sales 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Skill 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&amp; CS</a:t>
            </a:r>
          </a:p>
          <a:p>
            <a:endParaRPr lang="en-US" altLang="ko-KR" sz="800" dirty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</p:txBody>
      </p:sp>
      <p:sp>
        <p:nvSpPr>
          <p:cNvPr id="71" name="Object 33"/>
          <p:cNvSpPr txBox="1"/>
          <p:nvPr/>
        </p:nvSpPr>
        <p:spPr>
          <a:xfrm>
            <a:off x="8143875" y="6631126"/>
            <a:ext cx="349185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브랜딩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프로젝트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:Retail Management/CS Manual</a:t>
            </a:r>
          </a:p>
          <a:p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문화 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콘텐츠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: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스토리텔링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콘텐츠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개발 및 구성</a:t>
            </a:r>
            <a:endParaRPr lang="en-US" altLang="ko-KR" sz="800" dirty="0" smtClean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                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브랜딩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(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개인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/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기업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/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지역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),Art English</a:t>
            </a:r>
          </a:p>
          <a:p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                </a:t>
            </a:r>
            <a:endParaRPr lang="en-US" altLang="ko-KR" sz="800" dirty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endParaRPr lang="en-US" altLang="ko-KR" sz="800" dirty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5987" y="5581015"/>
            <a:ext cx="3235888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4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주요 </a:t>
            </a:r>
            <a:r>
              <a:rPr lang="ko-KR" altLang="en-US" sz="1400" dirty="0" err="1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고객사</a:t>
            </a:r>
            <a:r>
              <a:rPr lang="ko-KR" altLang="en-US" sz="1400" dirty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 </a:t>
            </a:r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Major Customers</a:t>
            </a:r>
            <a:endParaRPr lang="en-US" altLang="ko-KR" sz="1400" dirty="0">
              <a:solidFill>
                <a:schemeClr val="bg1">
                  <a:lumMod val="75000"/>
                </a:schemeClr>
              </a:solidFill>
              <a:latin typeface="에스코어 드림 6 Bold" pitchFamily="34" charset="-127"/>
              <a:ea typeface="에스코어 드림 6 Bold" pitchFamily="34" charset="-127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8" t="39218" r="42159" b="47396"/>
          <a:stretch/>
        </p:blipFill>
        <p:spPr bwMode="auto">
          <a:xfrm>
            <a:off x="432584" y="6022006"/>
            <a:ext cx="574449" cy="2220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8" t="53976" r="58190" b="23295"/>
          <a:stretch/>
        </p:blipFill>
        <p:spPr bwMode="auto">
          <a:xfrm>
            <a:off x="991264" y="5985911"/>
            <a:ext cx="475255" cy="27955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6281816"/>
            <a:ext cx="1086613" cy="271830"/>
          </a:xfrm>
          <a:prstGeom prst="rect">
            <a:avLst/>
          </a:prstGeom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7" t="31974" r="47294" b="35377"/>
          <a:stretch/>
        </p:blipFill>
        <p:spPr bwMode="auto">
          <a:xfrm>
            <a:off x="3100036" y="5968195"/>
            <a:ext cx="401500" cy="3529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7" t="31044" r="54104" b="44491"/>
          <a:stretch/>
        </p:blipFill>
        <p:spPr bwMode="auto">
          <a:xfrm>
            <a:off x="3051553" y="6598760"/>
            <a:ext cx="359548" cy="21258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6" t="46054" r="49375" b="44052"/>
          <a:stretch/>
        </p:blipFill>
        <p:spPr bwMode="auto">
          <a:xfrm>
            <a:off x="2309066" y="6050459"/>
            <a:ext cx="764961" cy="1494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16" y="6347464"/>
            <a:ext cx="976764" cy="12890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" t="11500" r="81641" b="82440"/>
          <a:stretch/>
        </p:blipFill>
        <p:spPr bwMode="auto">
          <a:xfrm>
            <a:off x="1283198" y="6625945"/>
            <a:ext cx="754920" cy="1437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0896" r="75790" b="81289"/>
          <a:stretch/>
        </p:blipFill>
        <p:spPr bwMode="auto">
          <a:xfrm>
            <a:off x="2418994" y="6309213"/>
            <a:ext cx="779703" cy="20277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6" t="38876" r="45180" b="44761"/>
          <a:stretch/>
        </p:blipFill>
        <p:spPr bwMode="auto">
          <a:xfrm>
            <a:off x="1484702" y="6023620"/>
            <a:ext cx="808755" cy="1888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bject 19"/>
          <p:cNvSpPr txBox="1"/>
          <p:nvPr/>
        </p:nvSpPr>
        <p:spPr>
          <a:xfrm>
            <a:off x="4162171" y="538847"/>
            <a:ext cx="3235888" cy="307777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r>
              <a:rPr lang="ko-KR" altLang="en-US" sz="14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성장전</a:t>
            </a:r>
            <a:r>
              <a:rPr lang="ko-KR" altLang="en-US" sz="1400" dirty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략</a:t>
            </a:r>
            <a:r>
              <a:rPr lang="ko-KR" altLang="en-US" sz="14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 </a:t>
            </a:r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Growth Strategy</a:t>
            </a:r>
            <a:endParaRPr lang="en-US" altLang="ko-KR" sz="1400" dirty="0">
              <a:solidFill>
                <a:schemeClr val="bg1">
                  <a:lumMod val="75000"/>
                </a:schemeClr>
              </a:solidFill>
              <a:latin typeface="에스코어 드림 6 Bold" pitchFamily="34" charset="-127"/>
              <a:ea typeface="에스코어 드림 6 Bold" pitchFamily="34" charset="-127"/>
            </a:endParaRPr>
          </a:p>
        </p:txBody>
      </p:sp>
      <p:grpSp>
        <p:nvGrpSpPr>
          <p:cNvPr id="60" name="그룹 1005">
            <a:extLst>
              <a:ext uri="{FF2B5EF4-FFF2-40B4-BE49-F238E27FC236}">
                <a16:creationId xmlns="" xmlns:a16="http://schemas.microsoft.com/office/drawing/2014/main" id="{0E88D8C0-2E1A-262B-9D2F-177EC1B6BFFB}"/>
              </a:ext>
            </a:extLst>
          </p:cNvPr>
          <p:cNvGrpSpPr/>
          <p:nvPr/>
        </p:nvGrpSpPr>
        <p:grpSpPr>
          <a:xfrm>
            <a:off x="5797470" y="746026"/>
            <a:ext cx="1406548" cy="1335186"/>
            <a:chOff x="10189471" y="1336792"/>
            <a:chExt cx="7629581" cy="7629581"/>
          </a:xfrm>
        </p:grpSpPr>
        <p:pic>
          <p:nvPicPr>
            <p:cNvPr id="61" name="Object 17">
              <a:extLst>
                <a:ext uri="{FF2B5EF4-FFF2-40B4-BE49-F238E27FC236}">
                  <a16:creationId xmlns="" xmlns:a16="http://schemas.microsoft.com/office/drawing/2014/main" id="{35EC6C30-F68F-9B80-AE0C-FC1068FEB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189471" y="1336792"/>
              <a:ext cx="7629581" cy="7629581"/>
            </a:xfrm>
            <a:prstGeom prst="rect">
              <a:avLst/>
            </a:prstGeom>
          </p:spPr>
        </p:pic>
        <p:pic>
          <p:nvPicPr>
            <p:cNvPr id="62" name="Object 18">
              <a:extLst>
                <a:ext uri="{FF2B5EF4-FFF2-40B4-BE49-F238E27FC236}">
                  <a16:creationId xmlns="" xmlns:a16="http://schemas.microsoft.com/office/drawing/2014/main" id="{E4F0ADCB-DB5E-8D14-91B9-24314993C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096863" y="3235457"/>
              <a:ext cx="3814796" cy="3814796"/>
            </a:xfrm>
            <a:prstGeom prst="rect">
              <a:avLst/>
            </a:prstGeom>
          </p:spPr>
        </p:pic>
      </p:grpSp>
      <p:grpSp>
        <p:nvGrpSpPr>
          <p:cNvPr id="63" name="그룹 1006">
            <a:extLst>
              <a:ext uri="{FF2B5EF4-FFF2-40B4-BE49-F238E27FC236}">
                <a16:creationId xmlns="" xmlns:a16="http://schemas.microsoft.com/office/drawing/2014/main" id="{EEAD64AD-9AD2-D124-D289-A113C7542DA1}"/>
              </a:ext>
            </a:extLst>
          </p:cNvPr>
          <p:cNvGrpSpPr/>
          <p:nvPr/>
        </p:nvGrpSpPr>
        <p:grpSpPr>
          <a:xfrm>
            <a:off x="4257675" y="1114925"/>
            <a:ext cx="593762" cy="581200"/>
            <a:chOff x="1536196" y="3588913"/>
            <a:chExt cx="3275826" cy="3275826"/>
          </a:xfrm>
        </p:grpSpPr>
        <p:pic>
          <p:nvPicPr>
            <p:cNvPr id="65" name="Object 21">
              <a:extLst>
                <a:ext uri="{FF2B5EF4-FFF2-40B4-BE49-F238E27FC236}">
                  <a16:creationId xmlns="" xmlns:a16="http://schemas.microsoft.com/office/drawing/2014/main" id="{13D8788C-139F-2063-9155-4EF2C00F5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36196" y="3588913"/>
              <a:ext cx="3275826" cy="3275826"/>
            </a:xfrm>
            <a:prstGeom prst="rect">
              <a:avLst/>
            </a:prstGeom>
          </p:spPr>
        </p:pic>
      </p:grpSp>
      <p:grpSp>
        <p:nvGrpSpPr>
          <p:cNvPr id="66" name="그룹 1007">
            <a:extLst>
              <a:ext uri="{FF2B5EF4-FFF2-40B4-BE49-F238E27FC236}">
                <a16:creationId xmlns="" xmlns:a16="http://schemas.microsoft.com/office/drawing/2014/main" id="{FEDD01BB-66C8-74F3-61A5-1A3BAC8167E6}"/>
              </a:ext>
            </a:extLst>
          </p:cNvPr>
          <p:cNvGrpSpPr/>
          <p:nvPr/>
        </p:nvGrpSpPr>
        <p:grpSpPr>
          <a:xfrm>
            <a:off x="4711118" y="1114925"/>
            <a:ext cx="593762" cy="581200"/>
            <a:chOff x="4037869" y="3588913"/>
            <a:chExt cx="3275826" cy="3275826"/>
          </a:xfrm>
        </p:grpSpPr>
        <p:pic>
          <p:nvPicPr>
            <p:cNvPr id="67" name="Object 24">
              <a:extLst>
                <a:ext uri="{FF2B5EF4-FFF2-40B4-BE49-F238E27FC236}">
                  <a16:creationId xmlns="" xmlns:a16="http://schemas.microsoft.com/office/drawing/2014/main" id="{96675AE8-4CBE-3026-7D78-038EF3384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37869" y="3588913"/>
              <a:ext cx="3275826" cy="3275826"/>
            </a:xfrm>
            <a:prstGeom prst="rect">
              <a:avLst/>
            </a:prstGeom>
          </p:spPr>
        </p:pic>
      </p:grpSp>
      <p:grpSp>
        <p:nvGrpSpPr>
          <p:cNvPr id="68" name="그룹 1008">
            <a:extLst>
              <a:ext uri="{FF2B5EF4-FFF2-40B4-BE49-F238E27FC236}">
                <a16:creationId xmlns="" xmlns:a16="http://schemas.microsoft.com/office/drawing/2014/main" id="{A7F4CF24-4746-4366-1174-0D3D3A3DFCE6}"/>
              </a:ext>
            </a:extLst>
          </p:cNvPr>
          <p:cNvGrpSpPr/>
          <p:nvPr/>
        </p:nvGrpSpPr>
        <p:grpSpPr>
          <a:xfrm>
            <a:off x="5192201" y="1114925"/>
            <a:ext cx="593762" cy="581200"/>
            <a:chOff x="6692034" y="3588913"/>
            <a:chExt cx="3275826" cy="3275826"/>
          </a:xfrm>
        </p:grpSpPr>
        <p:pic>
          <p:nvPicPr>
            <p:cNvPr id="69" name="Object 27">
              <a:extLst>
                <a:ext uri="{FF2B5EF4-FFF2-40B4-BE49-F238E27FC236}">
                  <a16:creationId xmlns="" xmlns:a16="http://schemas.microsoft.com/office/drawing/2014/main" id="{E65AFD9C-3834-4AF2-F4BB-09F7E0E03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92034" y="3588913"/>
              <a:ext cx="3275826" cy="3275826"/>
            </a:xfrm>
            <a:prstGeom prst="rect">
              <a:avLst/>
            </a:prstGeom>
          </p:spPr>
        </p:pic>
      </p:grpSp>
      <p:pic>
        <p:nvPicPr>
          <p:cNvPr id="72" name="그림 71">
            <a:extLst>
              <a:ext uri="{FF2B5EF4-FFF2-40B4-BE49-F238E27FC236}">
                <a16:creationId xmlns="" xmlns:a16="http://schemas.microsoft.com/office/drawing/2014/main" id="{2567B1C9-ACE8-E091-8767-D5E2FE594DC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165" y="1204144"/>
            <a:ext cx="294259" cy="288033"/>
          </a:xfrm>
          <a:prstGeom prst="rect">
            <a:avLst/>
          </a:prstGeom>
        </p:spPr>
      </p:pic>
      <p:sp>
        <p:nvSpPr>
          <p:cNvPr id="76" name="Object 35">
            <a:extLst>
              <a:ext uri="{FF2B5EF4-FFF2-40B4-BE49-F238E27FC236}">
                <a16:creationId xmlns="" xmlns:a16="http://schemas.microsoft.com/office/drawing/2014/main" id="{5D903385-532D-C04E-BB5E-045D03FEE7AF}"/>
              </a:ext>
            </a:extLst>
          </p:cNvPr>
          <p:cNvSpPr txBox="1"/>
          <p:nvPr/>
        </p:nvSpPr>
        <p:spPr>
          <a:xfrm>
            <a:off x="5324475" y="1189461"/>
            <a:ext cx="2383862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1000" dirty="0">
                <a:solidFill>
                  <a:srgbClr val="FFFF00"/>
                </a:solidFill>
                <a:latin typeface="에스코어 드림 5 Medium" pitchFamily="34" charset="-127"/>
                <a:ea typeface="에스코어 드림 5 Medium" pitchFamily="34" charset="-127"/>
              </a:rPr>
              <a:t>ESG </a:t>
            </a:r>
            <a:endParaRPr lang="en-US" altLang="ko-KR" sz="1000" dirty="0" smtClean="0">
              <a:solidFill>
                <a:srgbClr val="FFFF00"/>
              </a:solidFill>
              <a:latin typeface="에스코어 드림 5 Medium" pitchFamily="34" charset="-127"/>
              <a:ea typeface="에스코어 드림 5 Medium" pitchFamily="34" charset="-127"/>
            </a:endParaRPr>
          </a:p>
          <a:p>
            <a:pPr algn="ctr"/>
            <a:r>
              <a:rPr lang="ko-KR" altLang="en-US" sz="1000" dirty="0" smtClean="0">
                <a:solidFill>
                  <a:srgbClr val="FFFF00"/>
                </a:solidFill>
                <a:latin typeface="에스코어 드림 5 Medium" pitchFamily="34" charset="-127"/>
                <a:ea typeface="에스코어 드림 5 Medium" pitchFamily="34" charset="-127"/>
              </a:rPr>
              <a:t>통합솔루션</a:t>
            </a:r>
            <a:endParaRPr lang="en-US" sz="1000" dirty="0">
              <a:solidFill>
                <a:srgbClr val="FFFF00"/>
              </a:solidFill>
              <a:latin typeface="에스코어 드림 5 Medium" pitchFamily="34" charset="-127"/>
              <a:ea typeface="에스코어 드림 5 Medium" pitchFamily="34" charset="-127"/>
            </a:endParaRPr>
          </a:p>
        </p:txBody>
      </p:sp>
      <p:sp>
        <p:nvSpPr>
          <p:cNvPr id="78" name="Object 35">
            <a:extLst>
              <a:ext uri="{FF2B5EF4-FFF2-40B4-BE49-F238E27FC236}">
                <a16:creationId xmlns="" xmlns:a16="http://schemas.microsoft.com/office/drawing/2014/main" id="{5D903385-532D-C04E-BB5E-045D03FEE7AF}"/>
              </a:ext>
            </a:extLst>
          </p:cNvPr>
          <p:cNvSpPr txBox="1"/>
          <p:nvPr/>
        </p:nvSpPr>
        <p:spPr>
          <a:xfrm>
            <a:off x="3343275" y="1243012"/>
            <a:ext cx="2383862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latin typeface="에스코어 드림 5 Medium" pitchFamily="34" charset="-127"/>
                <a:ea typeface="에스코어 드림 5 Medium" pitchFamily="34" charset="-127"/>
              </a:rPr>
              <a:t>IT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에스코어 드림 5 Medium" pitchFamily="34" charset="-127"/>
                <a:ea typeface="에스코어 드림 5 Medium" pitchFamily="34" charset="-127"/>
              </a:rPr>
              <a:t>통합솔루션</a:t>
            </a:r>
            <a:endParaRPr lang="en-US" sz="800" dirty="0">
              <a:solidFill>
                <a:schemeClr val="bg1"/>
              </a:solidFill>
              <a:latin typeface="에스코어 드림 5 Medium" pitchFamily="34" charset="-127"/>
              <a:ea typeface="에스코어 드림 5 Medium" pitchFamily="34" charset="-127"/>
            </a:endParaRPr>
          </a:p>
        </p:txBody>
      </p:sp>
      <p:sp>
        <p:nvSpPr>
          <p:cNvPr id="79" name="Object 35">
            <a:extLst>
              <a:ext uri="{FF2B5EF4-FFF2-40B4-BE49-F238E27FC236}">
                <a16:creationId xmlns="" xmlns:a16="http://schemas.microsoft.com/office/drawing/2014/main" id="{5D903385-532D-C04E-BB5E-045D03FEE7AF}"/>
              </a:ext>
            </a:extLst>
          </p:cNvPr>
          <p:cNvSpPr txBox="1"/>
          <p:nvPr/>
        </p:nvSpPr>
        <p:spPr>
          <a:xfrm>
            <a:off x="3821268" y="1243012"/>
            <a:ext cx="238386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latin typeface="에스코어 드림 5 Medium" pitchFamily="34" charset="-127"/>
                <a:ea typeface="에스코어 드림 5 Medium" pitchFamily="34" charset="-127"/>
              </a:rPr>
              <a:t>Social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에스코어 드림 5 Medium" pitchFamily="34" charset="-127"/>
                <a:ea typeface="에스코어 드림 5 Medium" pitchFamily="34" charset="-127"/>
              </a:rPr>
              <a:t>컨설팅</a:t>
            </a:r>
            <a:endParaRPr lang="en-US" altLang="ko-KR" sz="800" dirty="0" smtClean="0">
              <a:solidFill>
                <a:schemeClr val="bg1"/>
              </a:solidFill>
              <a:latin typeface="에스코어 드림 5 Medium" pitchFamily="34" charset="-127"/>
              <a:ea typeface="에스코어 드림 5 Medium" pitchFamily="34" charset="-127"/>
            </a:endParaRPr>
          </a:p>
          <a:p>
            <a:pPr algn="ctr"/>
            <a:endParaRPr lang="en-US" altLang="ko-KR" sz="800" dirty="0" smtClean="0">
              <a:solidFill>
                <a:schemeClr val="bg1"/>
              </a:solidFill>
              <a:latin typeface="에스코어 드림 5 Medium" pitchFamily="34" charset="-127"/>
              <a:ea typeface="에스코어 드림 5 Medium" pitchFamily="34" charset="-127"/>
            </a:endParaRPr>
          </a:p>
        </p:txBody>
      </p:sp>
      <p:sp>
        <p:nvSpPr>
          <p:cNvPr id="80" name="Object 35">
            <a:extLst>
              <a:ext uri="{FF2B5EF4-FFF2-40B4-BE49-F238E27FC236}">
                <a16:creationId xmlns="" xmlns:a16="http://schemas.microsoft.com/office/drawing/2014/main" id="{5D903385-532D-C04E-BB5E-045D03FEE7AF}"/>
              </a:ext>
            </a:extLst>
          </p:cNvPr>
          <p:cNvSpPr txBox="1"/>
          <p:nvPr/>
        </p:nvSpPr>
        <p:spPr>
          <a:xfrm>
            <a:off x="4302650" y="1239322"/>
            <a:ext cx="238386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latin typeface="에스코어 드림 5 Medium" pitchFamily="34" charset="-127"/>
                <a:ea typeface="에스코어 드림 5 Medium" pitchFamily="34" charset="-127"/>
              </a:rPr>
              <a:t>아웃소싱</a:t>
            </a:r>
            <a:endParaRPr lang="en-US" altLang="ko-KR" sz="800" dirty="0" smtClean="0">
              <a:solidFill>
                <a:schemeClr val="bg1"/>
              </a:solidFill>
              <a:latin typeface="에스코어 드림 5 Medium" pitchFamily="34" charset="-127"/>
              <a:ea typeface="에스코어 드림 5 Medium" pitchFamily="34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에스코어 드림 5 Medium" pitchFamily="34" charset="-127"/>
                <a:ea typeface="에스코어 드림 5 Medium" pitchFamily="34" charset="-127"/>
              </a:rPr>
              <a:t>관</a:t>
            </a:r>
            <a:r>
              <a:rPr lang="ko-KR" altLang="en-US" sz="800" dirty="0">
                <a:solidFill>
                  <a:schemeClr val="bg1"/>
                </a:solidFill>
                <a:latin typeface="에스코어 드림 5 Medium" pitchFamily="34" charset="-127"/>
                <a:ea typeface="에스코어 드림 5 Medium" pitchFamily="34" charset="-127"/>
              </a:rPr>
              <a:t>리</a:t>
            </a:r>
            <a:endParaRPr lang="en-US" altLang="ko-KR" sz="800" dirty="0" smtClean="0">
              <a:solidFill>
                <a:schemeClr val="bg1"/>
              </a:solidFill>
              <a:latin typeface="에스코어 드림 5 Medium" pitchFamily="34" charset="-127"/>
              <a:ea typeface="에스코어 드림 5 Medium" pitchFamily="34" charset="-127"/>
            </a:endParaRPr>
          </a:p>
          <a:p>
            <a:pPr algn="ctr"/>
            <a:endParaRPr lang="en-US" altLang="ko-KR" sz="800" dirty="0" smtClean="0">
              <a:solidFill>
                <a:schemeClr val="bg1"/>
              </a:solidFill>
              <a:latin typeface="에스코어 드림 5 Medium" pitchFamily="34" charset="-127"/>
              <a:ea typeface="에스코어 드림 5 Medium" pitchFamily="34" charset="-127"/>
            </a:endParaRPr>
          </a:p>
        </p:txBody>
      </p:sp>
      <p:sp>
        <p:nvSpPr>
          <p:cNvPr id="82" name="Object 8"/>
          <p:cNvSpPr txBox="1"/>
          <p:nvPr/>
        </p:nvSpPr>
        <p:spPr>
          <a:xfrm>
            <a:off x="4181475" y="1845171"/>
            <a:ext cx="4536364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그레이프소프트의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성장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전략 핵심 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3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요소는 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IT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환경 안정성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확보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사회 공헌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소외계층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일자리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창출 등 기업 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&amp;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공공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협력형 </a:t>
            </a:r>
            <a:endParaRPr lang="en-US" altLang="ko-KR" sz="800" dirty="0" smtClean="0">
              <a:solidFill>
                <a:srgbClr val="000000"/>
              </a:solidFill>
              <a:latin typeface="에스코어 드림 5 Medium" pitchFamily="34" charset="-127"/>
              <a:ea typeface="에스코어 드림 5 Medium" pitchFamily="34" charset="-127"/>
              <a:cs typeface="Pretendard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dirty="0" err="1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비니지</a:t>
            </a:r>
            <a:r>
              <a:rPr lang="ko-KR" altLang="en-US" sz="800" dirty="0" err="1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스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모델을 지향 하고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있습니다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.</a:t>
            </a:r>
            <a:endParaRPr lang="en-US" altLang="ko-KR" sz="800" dirty="0" smtClean="0">
              <a:solidFill>
                <a:srgbClr val="000000"/>
              </a:solidFill>
              <a:latin typeface="에스코어 드림 5 Medium" pitchFamily="34" charset="-127"/>
              <a:ea typeface="에스코어 드림 5 Medium" pitchFamily="34" charset="-127"/>
              <a:cs typeface="Pretendard" pitchFamily="34" charset="0"/>
            </a:endParaRPr>
          </a:p>
          <a:p>
            <a:endParaRPr lang="en-US" sz="800" dirty="0">
              <a:latin typeface="에스코어 드림 5 Medium" pitchFamily="34" charset="-127"/>
              <a:ea typeface="에스코어 드림 5 Medium" pitchFamily="34" charset="-127"/>
            </a:endParaRPr>
          </a:p>
        </p:txBody>
      </p:sp>
      <p:sp>
        <p:nvSpPr>
          <p:cNvPr id="75" name="Object 19"/>
          <p:cNvSpPr txBox="1"/>
          <p:nvPr/>
        </p:nvSpPr>
        <p:spPr>
          <a:xfrm>
            <a:off x="4105275" y="2824847"/>
            <a:ext cx="3235888" cy="307777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r>
              <a:rPr lang="en-US" altLang="ko-KR" sz="14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Why?</a:t>
            </a:r>
            <a:r>
              <a:rPr lang="ko-KR" altLang="en-US" sz="14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 </a:t>
            </a:r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Gra</a:t>
            </a:r>
            <a:r>
              <a:rPr lang="en-US" altLang="ko-KR" sz="1400" dirty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p</a:t>
            </a:r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e Consulting</a:t>
            </a:r>
            <a:endParaRPr lang="en-US" altLang="ko-KR" sz="1400" dirty="0">
              <a:solidFill>
                <a:schemeClr val="bg1">
                  <a:lumMod val="75000"/>
                </a:schemeClr>
              </a:solidFill>
              <a:latin typeface="에스코어 드림 6 Bold" pitchFamily="34" charset="-127"/>
              <a:ea typeface="에스코어 드림 6 Bold" pitchFamily="34" charset="-127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2875" y="1014412"/>
            <a:ext cx="3789947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  <a:cs typeface="THELuxGoB" pitchFamily="34" charset="0"/>
              </a:rPr>
              <a:t>그레이프소프트는</a:t>
            </a:r>
            <a:r>
              <a:rPr lang="ko-KR" altLang="en-US" sz="1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  <a:cs typeface="THELuxGoB" pitchFamily="34" charset="0"/>
              </a:rPr>
              <a:t> 국내 최고 대기업 출신 컨설턴트가 </a:t>
            </a:r>
            <a:endParaRPr lang="en-US" altLang="ko-KR" sz="1000" kern="0" dirty="0">
              <a:solidFill>
                <a:schemeClr val="tx1">
                  <a:lumMod val="85000"/>
                  <a:lumOff val="15000"/>
                </a:schemeClr>
              </a:solidFill>
              <a:latin typeface="카페24 아네모네에어" pitchFamily="2" charset="-127"/>
              <a:ea typeface="카페24 아네모네에어" pitchFamily="2" charset="-127"/>
              <a:cs typeface="THELuxGoB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  <a:cs typeface="THELuxGoB" pitchFamily="34" charset="0"/>
              </a:rPr>
              <a:t>고객 최적화 컨설팅 서비스를 제공합니다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카페24 아네모네에어" pitchFamily="2" charset="-127"/>
              <a:ea typeface="카페24 아네모네에어" pitchFamily="2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028" y="4690139"/>
            <a:ext cx="388632" cy="38863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755" y="5640290"/>
            <a:ext cx="364367" cy="364367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50" y="6673572"/>
            <a:ext cx="401501" cy="401501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4486275" y="5446118"/>
            <a:ext cx="3426105" cy="1265032"/>
            <a:chOff x="4255317" y="3325131"/>
            <a:chExt cx="3426105" cy="1265032"/>
          </a:xfrm>
        </p:grpSpPr>
        <p:sp>
          <p:nvSpPr>
            <p:cNvPr id="118" name="Object 14"/>
            <p:cNvSpPr txBox="1"/>
            <p:nvPr/>
          </p:nvSpPr>
          <p:spPr>
            <a:xfrm>
              <a:off x="4615646" y="3371987"/>
              <a:ext cx="2509493" cy="27699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ko-KR" sz="1200" b="1" dirty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14,400</a:t>
              </a:r>
              <a:r>
                <a:rPr lang="ko-KR" altLang="en-US" sz="1200" b="1" dirty="0" smtClean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시간</a:t>
              </a:r>
              <a:r>
                <a:rPr lang="en-US" altLang="ko-KR" sz="1200" b="1" dirty="0" smtClean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 </a:t>
              </a:r>
              <a:r>
                <a:rPr lang="ko-KR" altLang="en-US" sz="1000" dirty="0" smtClean="0">
                  <a:solidFill>
                    <a:schemeClr val="bg1">
                      <a:lumMod val="75000"/>
                    </a:schemeClr>
                  </a:solidFill>
                  <a:latin typeface="에스코어 드림 6 Bold" pitchFamily="34" charset="-127"/>
                  <a:ea typeface="에스코어 드림 6 Bold" pitchFamily="34" charset="-127"/>
                </a:rPr>
                <a:t>누적 컨설팅 시간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endParaRPr>
            </a:p>
          </p:txBody>
        </p:sp>
        <p:sp>
          <p:nvSpPr>
            <p:cNvPr id="146" name="Object 14"/>
            <p:cNvSpPr txBox="1"/>
            <p:nvPr/>
          </p:nvSpPr>
          <p:spPr>
            <a:xfrm>
              <a:off x="4646064" y="3825186"/>
              <a:ext cx="3035358" cy="27699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86,400</a:t>
              </a:r>
              <a:r>
                <a:rPr lang="ko-KR" altLang="en-US" sz="1200" b="1" dirty="0" smtClean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명</a:t>
              </a:r>
              <a:r>
                <a:rPr lang="ko-KR" altLang="en-US" sz="1200" b="1" dirty="0" smtClean="0">
                  <a:latin typeface="에스코어 드림 6 Bold" pitchFamily="34" charset="-127"/>
                  <a:ea typeface="에스코어 드림 6 Bold" pitchFamily="34" charset="-127"/>
                </a:rPr>
                <a:t> </a:t>
              </a:r>
              <a:r>
                <a:rPr lang="ko-KR" altLang="en-US" sz="1000" dirty="0" smtClean="0">
                  <a:solidFill>
                    <a:schemeClr val="bg1">
                      <a:lumMod val="75000"/>
                    </a:schemeClr>
                  </a:solidFill>
                  <a:latin typeface="에스코어 드림 6 Bold" pitchFamily="34" charset="-127"/>
                  <a:ea typeface="에스코어 드림 6 Bold" pitchFamily="34" charset="-127"/>
                </a:rPr>
                <a:t>누적 컨설팅 인원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endParaRPr>
            </a:p>
          </p:txBody>
        </p:sp>
        <p:sp>
          <p:nvSpPr>
            <p:cNvPr id="147" name="Object 14"/>
            <p:cNvSpPr txBox="1"/>
            <p:nvPr/>
          </p:nvSpPr>
          <p:spPr>
            <a:xfrm>
              <a:off x="4581779" y="4269124"/>
              <a:ext cx="2778688" cy="27699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200" dirty="0">
                  <a:latin typeface="에스코어 드림 6 Bold" pitchFamily="34" charset="-127"/>
                  <a:ea typeface="에스코어 드림 6 Bold" pitchFamily="34" charset="-127"/>
                </a:rPr>
                <a:t> </a:t>
              </a:r>
              <a:r>
                <a:rPr lang="en-US" sz="1200" b="1" dirty="0" smtClean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103</a:t>
              </a:r>
              <a:r>
                <a:rPr lang="ko-KR" altLang="en-US" sz="1200" b="1" dirty="0" smtClean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개</a:t>
              </a:r>
              <a:r>
                <a:rPr lang="ko-KR" altLang="en-US" sz="1200" dirty="0" smtClean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 </a:t>
              </a:r>
              <a:r>
                <a:rPr lang="ko-KR" altLang="en-US" sz="1000" dirty="0" smtClean="0">
                  <a:solidFill>
                    <a:schemeClr val="bg1">
                      <a:lumMod val="75000"/>
                    </a:schemeClr>
                  </a:solidFill>
                  <a:latin typeface="에스코어 드림 6 Bold" pitchFamily="34" charset="-127"/>
                  <a:ea typeface="에스코어 드림 6 Bold" pitchFamily="34" charset="-127"/>
                </a:rPr>
                <a:t>자체 보유 프로그램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endParaRPr>
            </a:p>
          </p:txBody>
        </p:sp>
        <p:grpSp>
          <p:nvGrpSpPr>
            <p:cNvPr id="152" name="그룹 1007">
              <a:extLst>
                <a:ext uri="{FF2B5EF4-FFF2-40B4-BE49-F238E27FC236}">
                  <a16:creationId xmlns="" xmlns:a16="http://schemas.microsoft.com/office/drawing/2014/main" id="{FEDD01BB-66C8-74F3-61A5-1A3BAC8167E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55317" y="3757612"/>
              <a:ext cx="396000" cy="395210"/>
              <a:chOff x="4037869" y="3588913"/>
              <a:chExt cx="3275826" cy="3275826"/>
            </a:xfrm>
          </p:grpSpPr>
          <p:pic>
            <p:nvPicPr>
              <p:cNvPr id="156" name="Object 24">
                <a:extLst>
                  <a:ext uri="{FF2B5EF4-FFF2-40B4-BE49-F238E27FC236}">
                    <a16:creationId xmlns="" xmlns:a16="http://schemas.microsoft.com/office/drawing/2014/main" id="{96675AE8-4CBE-3026-7D78-038EF33844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4037869" y="3588913"/>
                <a:ext cx="3275826" cy="3275826"/>
              </a:xfrm>
              <a:prstGeom prst="rect">
                <a:avLst/>
              </a:prstGeom>
            </p:spPr>
          </p:pic>
        </p:grpSp>
        <p:grpSp>
          <p:nvGrpSpPr>
            <p:cNvPr id="153" name="그룹 1008">
              <a:extLst>
                <a:ext uri="{FF2B5EF4-FFF2-40B4-BE49-F238E27FC236}">
                  <a16:creationId xmlns="" xmlns:a16="http://schemas.microsoft.com/office/drawing/2014/main" id="{A7F4CF24-4746-4366-1174-0D3D3A3DFCE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55317" y="4194953"/>
              <a:ext cx="396000" cy="395210"/>
              <a:chOff x="6692034" y="3588913"/>
              <a:chExt cx="3275826" cy="3275826"/>
            </a:xfrm>
          </p:grpSpPr>
          <p:pic>
            <p:nvPicPr>
              <p:cNvPr id="155" name="Object 27">
                <a:extLst>
                  <a:ext uri="{FF2B5EF4-FFF2-40B4-BE49-F238E27FC236}">
                    <a16:creationId xmlns="" xmlns:a16="http://schemas.microsoft.com/office/drawing/2014/main" id="{E65AFD9C-3834-4AF2-F4BB-09F7E0E038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6692034" y="3588913"/>
                <a:ext cx="3275826" cy="3275826"/>
              </a:xfrm>
              <a:prstGeom prst="rect">
                <a:avLst/>
              </a:prstGeom>
            </p:spPr>
          </p:pic>
        </p:grpSp>
        <p:grpSp>
          <p:nvGrpSpPr>
            <p:cNvPr id="39" name="그룹 38"/>
            <p:cNvGrpSpPr/>
            <p:nvPr/>
          </p:nvGrpSpPr>
          <p:grpSpPr>
            <a:xfrm>
              <a:off x="4255317" y="3325131"/>
              <a:ext cx="396000" cy="379209"/>
              <a:chOff x="4312213" y="5621246"/>
              <a:chExt cx="396000" cy="379209"/>
            </a:xfrm>
          </p:grpSpPr>
          <p:pic>
            <p:nvPicPr>
              <p:cNvPr id="157" name="Object 21">
                <a:extLst>
                  <a:ext uri="{FF2B5EF4-FFF2-40B4-BE49-F238E27FC236}">
                    <a16:creationId xmlns="" xmlns:a16="http://schemas.microsoft.com/office/drawing/2014/main" id="{13D8788C-139F-2063-9155-4EF2C00F5F52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4312213" y="5621246"/>
                <a:ext cx="396000" cy="379209"/>
              </a:xfrm>
              <a:prstGeom prst="rect">
                <a:avLst/>
              </a:prstGeom>
            </p:spPr>
          </p:pic>
          <p:pic>
            <p:nvPicPr>
              <p:cNvPr id="35" name="그림 34"/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1964" y="5665013"/>
                <a:ext cx="277100" cy="277100"/>
              </a:xfrm>
              <a:prstGeom prst="rect">
                <a:avLst/>
              </a:prstGeom>
            </p:spPr>
          </p:pic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9909" y="3794023"/>
              <a:ext cx="290725" cy="290725"/>
            </a:xfrm>
            <a:prstGeom prst="rect">
              <a:avLst/>
            </a:prstGeom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5149" y="4252638"/>
              <a:ext cx="265498" cy="265498"/>
            </a:xfrm>
            <a:prstGeom prst="rect">
              <a:avLst/>
            </a:prstGeom>
          </p:spPr>
        </p:pic>
      </p:grpSp>
      <p:sp>
        <p:nvSpPr>
          <p:cNvPr id="89" name="Object 33"/>
          <p:cNvSpPr txBox="1"/>
          <p:nvPr/>
        </p:nvSpPr>
        <p:spPr>
          <a:xfrm>
            <a:off x="8157220" y="4856440"/>
            <a:ext cx="349185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교육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:</a:t>
            </a:r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농업경영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,Customer Satisfaction &amp; Sales</a:t>
            </a:r>
          </a:p>
          <a:p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HRD:</a:t>
            </a:r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인사제도 정립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</a:t>
            </a:r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중장기 교육 체계 구축</a:t>
            </a:r>
          </a:p>
          <a:p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       채용 및 교육 프로그램 설계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</a:t>
            </a:r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노무 점검 대응</a:t>
            </a:r>
          </a:p>
          <a:p>
            <a:endParaRPr lang="en-US" altLang="ko-KR" sz="800" dirty="0" smtClean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endParaRPr lang="en-US" altLang="ko-KR" sz="800" dirty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0800000">
            <a:off x="3038475" y="1083171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8767A4"/>
                </a:solidFill>
                <a:latin typeface="210 M고딕 100" panose="02020603020101020101" pitchFamily="18" charset="-127"/>
                <a:ea typeface="210 M고딕 100" panose="02020603020101020101" pitchFamily="18" charset="-127"/>
              </a:rPr>
              <a:t>“</a:t>
            </a:r>
            <a:endParaRPr lang="ko-KR" altLang="en-US" sz="4400" dirty="0">
              <a:solidFill>
                <a:srgbClr val="8767A4"/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95275" y="938212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8767A4"/>
                </a:solidFill>
                <a:latin typeface="210 M고딕 100" panose="02020603020101020101" pitchFamily="18" charset="-127"/>
                <a:ea typeface="210 M고딕 100" panose="02020603020101020101" pitchFamily="18" charset="-127"/>
              </a:rPr>
              <a:t>“</a:t>
            </a:r>
            <a:endParaRPr lang="ko-KR" altLang="en-US" sz="4400" dirty="0">
              <a:solidFill>
                <a:srgbClr val="8767A4"/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13333" r="68203" b="80000"/>
          <a:stretch/>
        </p:blipFill>
        <p:spPr bwMode="auto">
          <a:xfrm>
            <a:off x="2062073" y="6580555"/>
            <a:ext cx="991606" cy="210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5" t="13334" r="40977" b="78888"/>
          <a:stretch/>
        </p:blipFill>
        <p:spPr bwMode="auto">
          <a:xfrm>
            <a:off x="407178" y="6914925"/>
            <a:ext cx="954897" cy="19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" descr="C:\Users\HP\Downloads\ci_jpg01\CI_마크.jpg"/>
          <p:cNvPicPr>
            <a:picLocks noChangeAspect="1" noChangeArrowheads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57" r="76511" b="55620"/>
          <a:stretch/>
        </p:blipFill>
        <p:spPr bwMode="auto">
          <a:xfrm>
            <a:off x="1441084" y="6838967"/>
            <a:ext cx="498247" cy="27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4" t="13387" r="78751" b="81112"/>
          <a:stretch/>
        </p:blipFill>
        <p:spPr bwMode="auto">
          <a:xfrm>
            <a:off x="1977872" y="6829663"/>
            <a:ext cx="838164" cy="27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0"/>
          <p:cNvPicPr>
            <a:picLocks noChangeAspect="1" noChangeArrowheads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2" t="11057" r="81774" b="81716"/>
          <a:stretch/>
        </p:blipFill>
        <p:spPr bwMode="auto">
          <a:xfrm>
            <a:off x="2799260" y="6816741"/>
            <a:ext cx="716895" cy="29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49" t="12197" r="43447" b="79896"/>
          <a:stretch/>
        </p:blipFill>
        <p:spPr bwMode="auto">
          <a:xfrm>
            <a:off x="391258" y="6605934"/>
            <a:ext cx="881221" cy="220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직사각형 32"/>
          <p:cNvSpPr/>
          <p:nvPr/>
        </p:nvSpPr>
        <p:spPr>
          <a:xfrm>
            <a:off x="846785" y="1575613"/>
            <a:ext cx="21916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dirty="0">
                <a:solidFill>
                  <a:srgbClr val="8767A4"/>
                </a:solidFill>
                <a:latin typeface="210 M고딕 100" panose="02020603020101020101" pitchFamily="18" charset="-127"/>
                <a:ea typeface="210 M고딕 100" panose="02020603020101020101" pitchFamily="18" charset="-127"/>
                <a:cs typeface="THELuxGoEB" pitchFamily="34" charset="0"/>
              </a:rPr>
              <a:t>Great People, Great Work</a:t>
            </a:r>
            <a:endParaRPr lang="en-US" altLang="ko-KR" sz="1200" dirty="0">
              <a:solidFill>
                <a:srgbClr val="8767A4"/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79363" y="6884725"/>
            <a:ext cx="3326312" cy="225687"/>
            <a:chOff x="3914614" y="7212960"/>
            <a:chExt cx="3326312" cy="225687"/>
          </a:xfrm>
        </p:grpSpPr>
        <p:sp>
          <p:nvSpPr>
            <p:cNvPr id="34" name="TextBox 33"/>
            <p:cNvSpPr txBox="1"/>
            <p:nvPr/>
          </p:nvSpPr>
          <p:spPr>
            <a:xfrm>
              <a:off x="4335964" y="7253981"/>
              <a:ext cx="2904962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dirty="0" smtClean="0">
                  <a:latin typeface="카페24 아네모네에어" pitchFamily="2" charset="-127"/>
                  <a:ea typeface="카페24 아네모네에어" pitchFamily="2" charset="-127"/>
                </a:rPr>
                <a:t>환경을 생각하는 </a:t>
              </a:r>
              <a:r>
                <a:rPr lang="ko-KR" altLang="en-US" sz="600" dirty="0" err="1" smtClean="0">
                  <a:latin typeface="카페24 아네모네에어" pitchFamily="2" charset="-127"/>
                  <a:ea typeface="카페24 아네모네에어" pitchFamily="2" charset="-127"/>
                </a:rPr>
                <a:t>그레이프소프트의</a:t>
              </a:r>
              <a:r>
                <a:rPr lang="ko-KR" altLang="en-US" sz="600" dirty="0" smtClean="0">
                  <a:latin typeface="카페24 아네모네에어" pitchFamily="2" charset="-127"/>
                  <a:ea typeface="카페24 아네모네에어" pitchFamily="2" charset="-127"/>
                </a:rPr>
                <a:t> </a:t>
              </a:r>
              <a:r>
                <a:rPr lang="ko-KR" altLang="en-US" sz="600" dirty="0" err="1" smtClean="0">
                  <a:latin typeface="카페24 아네모네에어" pitchFamily="2" charset="-127"/>
                  <a:ea typeface="카페24 아네모네에어" pitchFamily="2" charset="-127"/>
                </a:rPr>
                <a:t>리플렛은</a:t>
              </a:r>
              <a:r>
                <a:rPr lang="ko-KR" altLang="en-US" sz="600" dirty="0" smtClean="0">
                  <a:latin typeface="카페24 아네모네에어" pitchFamily="2" charset="-127"/>
                  <a:ea typeface="카페24 아네모네에어" pitchFamily="2" charset="-127"/>
                </a:rPr>
                <a:t> 친환경용지에 </a:t>
              </a:r>
              <a:r>
                <a:rPr lang="ko-KR" altLang="en-US" sz="600" dirty="0" smtClean="0">
                  <a:latin typeface="카페24 아네모네에어" pitchFamily="2" charset="-127"/>
                  <a:ea typeface="카페24 아네모네에어" pitchFamily="2" charset="-127"/>
                </a:rPr>
                <a:t>콩기름잉크로</a:t>
              </a:r>
              <a:r>
                <a:rPr lang="en-US" altLang="ko-KR" sz="600" dirty="0" smtClean="0">
                  <a:latin typeface="카페24 아네모네에어" pitchFamily="2" charset="-127"/>
                  <a:ea typeface="카페24 아네모네에어" pitchFamily="2" charset="-127"/>
                </a:rPr>
                <a:t> </a:t>
              </a:r>
              <a:r>
                <a:rPr lang="ko-KR" altLang="en-US" sz="600" dirty="0" smtClean="0">
                  <a:latin typeface="카페24 아네모네에어" pitchFamily="2" charset="-127"/>
                  <a:ea typeface="카페24 아네모네에어" pitchFamily="2" charset="-127"/>
                </a:rPr>
                <a:t>인쇄되었습니다</a:t>
              </a:r>
              <a:r>
                <a:rPr lang="en-US" altLang="ko-KR" sz="600" dirty="0" smtClean="0">
                  <a:latin typeface="카페24 아네모네에어" pitchFamily="2" charset="-127"/>
                  <a:ea typeface="카페24 아네모네에어" pitchFamily="2" charset="-127"/>
                </a:rPr>
                <a:t>.</a:t>
              </a:r>
              <a:endParaRPr lang="ko-KR" altLang="en-US" sz="600" dirty="0">
                <a:latin typeface="카페24 아네모네에어" pitchFamily="2" charset="-127"/>
                <a:ea typeface="카페24 아네모네에어" pitchFamily="2" charset="-127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17" t="45325" r="34991" b="27804"/>
            <a:stretch/>
          </p:blipFill>
          <p:spPr bwMode="auto">
            <a:xfrm>
              <a:off x="4084749" y="7253873"/>
              <a:ext cx="325326" cy="140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28" t="39418" r="60836" b="34666"/>
            <a:stretch/>
          </p:blipFill>
          <p:spPr bwMode="auto">
            <a:xfrm>
              <a:off x="3914614" y="7212960"/>
              <a:ext cx="147928" cy="2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그룹 9"/>
          <p:cNvGrpSpPr/>
          <p:nvPr/>
        </p:nvGrpSpPr>
        <p:grpSpPr>
          <a:xfrm>
            <a:off x="7936992" y="865632"/>
            <a:ext cx="3864483" cy="682180"/>
            <a:chOff x="8019145" y="800118"/>
            <a:chExt cx="3782330" cy="595294"/>
          </a:xfrm>
        </p:grpSpPr>
        <p:grpSp>
          <p:nvGrpSpPr>
            <p:cNvPr id="12" name="그룹 11"/>
            <p:cNvGrpSpPr/>
            <p:nvPr/>
          </p:nvGrpSpPr>
          <p:grpSpPr>
            <a:xfrm>
              <a:off x="8019145" y="870159"/>
              <a:ext cx="641888" cy="525253"/>
              <a:chOff x="6890537" y="2102427"/>
              <a:chExt cx="641888" cy="525253"/>
            </a:xfrm>
          </p:grpSpPr>
          <p:grpSp>
            <p:nvGrpSpPr>
              <p:cNvPr id="103" name="그룹 102">
                <a:extLst>
                  <a:ext uri="{FF2B5EF4-FFF2-40B4-BE49-F238E27FC236}">
                    <a16:creationId xmlns="" xmlns:a16="http://schemas.microsoft.com/office/drawing/2014/main" id="{6A9F6F51-7F1C-E22F-C4BE-2AE62570F14F}"/>
                  </a:ext>
                </a:extLst>
              </p:cNvPr>
              <p:cNvGrpSpPr/>
              <p:nvPr/>
            </p:nvGrpSpPr>
            <p:grpSpPr>
              <a:xfrm>
                <a:off x="6890537" y="2102427"/>
                <a:ext cx="641888" cy="525253"/>
                <a:chOff x="708426" y="1442129"/>
                <a:chExt cx="527290" cy="487904"/>
              </a:xfrm>
            </p:grpSpPr>
            <p:sp>
              <p:nvSpPr>
                <p:cNvPr id="105" name="타원 104">
                  <a:extLst>
                    <a:ext uri="{FF2B5EF4-FFF2-40B4-BE49-F238E27FC236}">
                      <a16:creationId xmlns="" xmlns:a16="http://schemas.microsoft.com/office/drawing/2014/main" id="{5EAB510D-EB90-B4B0-3162-4BA4A954D21B}"/>
                    </a:ext>
                  </a:extLst>
                </p:cNvPr>
                <p:cNvSpPr/>
                <p:nvPr/>
              </p:nvSpPr>
              <p:spPr>
                <a:xfrm rot="21423137">
                  <a:off x="708426" y="1449664"/>
                  <a:ext cx="181850" cy="178148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07" name="타원 106">
                  <a:extLst>
                    <a:ext uri="{FF2B5EF4-FFF2-40B4-BE49-F238E27FC236}">
                      <a16:creationId xmlns="" xmlns:a16="http://schemas.microsoft.com/office/drawing/2014/main" id="{D6C93ADE-453D-A7C3-9048-FCC5ABD2BF17}"/>
                    </a:ext>
                  </a:extLst>
                </p:cNvPr>
                <p:cNvSpPr/>
                <p:nvPr/>
              </p:nvSpPr>
              <p:spPr>
                <a:xfrm rot="21423137">
                  <a:off x="878824" y="1442129"/>
                  <a:ext cx="181850" cy="178148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8" name="타원 107">
                  <a:extLst>
                    <a:ext uri="{FF2B5EF4-FFF2-40B4-BE49-F238E27FC236}">
                      <a16:creationId xmlns="" xmlns:a16="http://schemas.microsoft.com/office/drawing/2014/main" id="{91680498-DD2B-D221-FAE4-1A47194459A2}"/>
                    </a:ext>
                  </a:extLst>
                </p:cNvPr>
                <p:cNvSpPr/>
                <p:nvPr/>
              </p:nvSpPr>
              <p:spPr>
                <a:xfrm rot="21423137">
                  <a:off x="1053866" y="1442923"/>
                  <a:ext cx="181850" cy="178148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0" name="타원 109">
                  <a:extLst>
                    <a:ext uri="{FF2B5EF4-FFF2-40B4-BE49-F238E27FC236}">
                      <a16:creationId xmlns="" xmlns:a16="http://schemas.microsoft.com/office/drawing/2014/main" id="{B288A229-69FE-2407-FA32-CE5B131F205A}"/>
                    </a:ext>
                  </a:extLst>
                </p:cNvPr>
                <p:cNvSpPr/>
                <p:nvPr/>
              </p:nvSpPr>
              <p:spPr>
                <a:xfrm rot="21423137">
                  <a:off x="853170" y="1517183"/>
                  <a:ext cx="252582" cy="253224"/>
                </a:xfrm>
                <a:prstGeom prst="ellipse">
                  <a:avLst/>
                </a:prstGeom>
                <a:solidFill>
                  <a:schemeClr val="bg1">
                    <a:lumMod val="65000"/>
                    <a:alpha val="8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1" name="타원 110">
                  <a:extLst>
                    <a:ext uri="{FF2B5EF4-FFF2-40B4-BE49-F238E27FC236}">
                      <a16:creationId xmlns="" xmlns:a16="http://schemas.microsoft.com/office/drawing/2014/main" id="{28F004B7-50AC-BB1F-3BC0-D7C6E4B7F00B}"/>
                    </a:ext>
                  </a:extLst>
                </p:cNvPr>
                <p:cNvSpPr/>
                <p:nvPr/>
              </p:nvSpPr>
              <p:spPr>
                <a:xfrm rot="21423137">
                  <a:off x="797752" y="1602993"/>
                  <a:ext cx="181850" cy="17814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6" name="타원 115">
                  <a:extLst>
                    <a:ext uri="{FF2B5EF4-FFF2-40B4-BE49-F238E27FC236}">
                      <a16:creationId xmlns="" xmlns:a16="http://schemas.microsoft.com/office/drawing/2014/main" id="{FA805ED8-5E61-20DA-112A-1CE6FC43CB4C}"/>
                    </a:ext>
                  </a:extLst>
                </p:cNvPr>
                <p:cNvSpPr/>
                <p:nvPr/>
              </p:nvSpPr>
              <p:spPr>
                <a:xfrm rot="21423137">
                  <a:off x="976729" y="1595381"/>
                  <a:ext cx="181850" cy="17814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7" name="타원 116">
                  <a:extLst>
                    <a:ext uri="{FF2B5EF4-FFF2-40B4-BE49-F238E27FC236}">
                      <a16:creationId xmlns="" xmlns:a16="http://schemas.microsoft.com/office/drawing/2014/main" id="{5524461F-4B10-311B-CA2B-1B16AFCE73C8}"/>
                    </a:ext>
                  </a:extLst>
                </p:cNvPr>
                <p:cNvSpPr/>
                <p:nvPr/>
              </p:nvSpPr>
              <p:spPr>
                <a:xfrm rot="21423137">
                  <a:off x="891824" y="1751885"/>
                  <a:ext cx="181850" cy="178148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04" name="타원 103">
                <a:extLst>
                  <a:ext uri="{FF2B5EF4-FFF2-40B4-BE49-F238E27FC236}">
                    <a16:creationId xmlns="" xmlns:a16="http://schemas.microsoft.com/office/drawing/2014/main" id="{249FE45B-6CA8-5150-4CDC-36997E290910}"/>
                  </a:ext>
                </a:extLst>
              </p:cNvPr>
              <p:cNvSpPr/>
              <p:nvPr/>
            </p:nvSpPr>
            <p:spPr>
              <a:xfrm rot="21423137">
                <a:off x="7088532" y="2198299"/>
                <a:ext cx="266385" cy="22340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102" name="그림 101" descr="그리기이(가) 표시된 사진&#10;&#10;자동 생성된 설명">
              <a:extLst>
                <a:ext uri="{FF2B5EF4-FFF2-40B4-BE49-F238E27FC236}">
                  <a16:creationId xmlns="" xmlns:a16="http://schemas.microsoft.com/office/drawing/2014/main" id="{89D0E4CE-C185-76FB-DC4B-41811FE1A1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7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58" r="62217" b="37805"/>
            <a:stretch/>
          </p:blipFill>
          <p:spPr>
            <a:xfrm>
              <a:off x="8170132" y="800118"/>
              <a:ext cx="316506" cy="440570"/>
            </a:xfrm>
            <a:prstGeom prst="rect">
              <a:avLst/>
            </a:prstGeom>
          </p:spPr>
        </p:pic>
        <p:sp>
          <p:nvSpPr>
            <p:cNvPr id="119" name="Object 19"/>
            <p:cNvSpPr txBox="1"/>
            <p:nvPr/>
          </p:nvSpPr>
          <p:spPr>
            <a:xfrm>
              <a:off x="8565587" y="996047"/>
              <a:ext cx="3235888" cy="282005"/>
            </a:xfrm>
            <a:prstGeom prst="rect">
              <a:avLst/>
            </a:prstGeom>
          </p:spPr>
          <p:txBody>
            <a:bodyPr wrap="square" rtlCol="0" anchor="t">
              <a:spAutoFit/>
            </a:bodyPr>
            <a:lstStyle/>
            <a:p>
              <a:r>
                <a:rPr lang="ko-KR" altLang="en-US" sz="1500" dirty="0">
                  <a:solidFill>
                    <a:schemeClr val="bg1">
                      <a:lumMod val="50000"/>
                    </a:schemeClr>
                  </a:solidFill>
                  <a:latin typeface="에스코어 드림 6 Bold" pitchFamily="34" charset="-127"/>
                  <a:ea typeface="에스코어 드림 6 Bold" pitchFamily="34" charset="-127"/>
                </a:rPr>
                <a:t>는</a:t>
              </a:r>
              <a:r>
                <a:rPr lang="ko-KR" altLang="en-US" sz="1500" dirty="0" smtClean="0">
                  <a:solidFill>
                    <a:schemeClr val="bg1">
                      <a:lumMod val="50000"/>
                    </a:schemeClr>
                  </a:solidFill>
                  <a:latin typeface="에스코어 드림 6 Bold" pitchFamily="34" charset="-127"/>
                  <a:ea typeface="에스코어 드림 6 Bold" pitchFamily="34" charset="-127"/>
                </a:rPr>
                <a:t> </a:t>
              </a:r>
              <a:r>
                <a:rPr lang="ko-KR" altLang="en-US" sz="1500" dirty="0" smtClean="0">
                  <a:solidFill>
                    <a:schemeClr val="bg1">
                      <a:lumMod val="50000"/>
                    </a:schemeClr>
                  </a:solidFill>
                  <a:latin typeface="에스코어 드림 6 Bold" pitchFamily="34" charset="-127"/>
                  <a:ea typeface="에스코어 드림 6 Bold" pitchFamily="34" charset="-127"/>
                </a:rPr>
                <a:t>계획이 있습니다</a:t>
              </a:r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  <a:latin typeface="에스코어 드림 6 Bold" pitchFamily="34" charset="-127"/>
                  <a:ea typeface="에스코어 드림 6 Bold" pitchFamily="34" charset="-127"/>
                </a:rPr>
                <a:t>.</a:t>
              </a:r>
              <a:endPara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endParaRPr>
            </a:p>
          </p:txBody>
        </p:sp>
      </p:grpSp>
      <p:sp>
        <p:nvSpPr>
          <p:cNvPr id="120" name="Object 24"/>
          <p:cNvSpPr txBox="1"/>
          <p:nvPr/>
        </p:nvSpPr>
        <p:spPr>
          <a:xfrm>
            <a:off x="7325728" y="1790312"/>
            <a:ext cx="3789947" cy="5347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</a:rPr>
              <a:t>우리는 더 나은 세상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</a:rPr>
              <a:t>사회적 가치 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</a:rPr>
              <a:t>실현을 위해 </a:t>
            </a: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latin typeface="카페24 아네모네에어" pitchFamily="2" charset="-127"/>
              <a:ea typeface="카페24 아네모네에어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</a:rPr>
              <a:t> 기술과 사람을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</a:rPr>
              <a:t>컨설팅합니다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</a:rPr>
              <a:t>.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카페24 아네모네에어" pitchFamily="2" charset="-127"/>
              <a:ea typeface="카페24 아네모네에어" pitchFamily="2" charset="-127"/>
            </a:endParaRPr>
          </a:p>
        </p:txBody>
      </p:sp>
      <p:sp>
        <p:nvSpPr>
          <p:cNvPr id="122" name="TextBox 121"/>
          <p:cNvSpPr txBox="1"/>
          <p:nvPr/>
        </p:nvSpPr>
        <p:spPr>
          <a:xfrm rot="10800000">
            <a:off x="10125075" y="1921371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8767A4"/>
                </a:solidFill>
                <a:latin typeface="210 M고딕 100" panose="02020603020101020101" pitchFamily="18" charset="-127"/>
                <a:ea typeface="210 M고딕 100" panose="02020603020101020101" pitchFamily="18" charset="-127"/>
              </a:rPr>
              <a:t>“</a:t>
            </a:r>
            <a:endParaRPr lang="ko-KR" altLang="en-US" sz="4400" dirty="0">
              <a:solidFill>
                <a:srgbClr val="8767A4"/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7623323" y="1714112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8767A4"/>
                </a:solidFill>
                <a:latin typeface="210 M고딕 100" panose="02020603020101020101" pitchFamily="18" charset="-127"/>
                <a:ea typeface="210 M고딕 100" panose="02020603020101020101" pitchFamily="18" charset="-127"/>
              </a:rPr>
              <a:t>“</a:t>
            </a:r>
            <a:endParaRPr lang="ko-KR" altLang="en-US" sz="4400" dirty="0">
              <a:solidFill>
                <a:srgbClr val="8767A4"/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sp>
        <p:nvSpPr>
          <p:cNvPr id="125" name="직사각형 124"/>
          <p:cNvSpPr/>
          <p:nvPr/>
        </p:nvSpPr>
        <p:spPr>
          <a:xfrm>
            <a:off x="8059342" y="2386012"/>
            <a:ext cx="21419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8767A4"/>
                </a:solidFill>
                <a:latin typeface="210 M고딕 100" panose="02020603020101020101" pitchFamily="18" charset="-127"/>
                <a:ea typeface="210 M고딕 100" panose="02020603020101020101" pitchFamily="18" charset="-127"/>
              </a:rPr>
              <a:t>Consulting for better life</a:t>
            </a:r>
            <a:endParaRPr lang="en-US" altLang="ko-KR" sz="1200" dirty="0">
              <a:solidFill>
                <a:srgbClr val="8767A4"/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grpSp>
        <p:nvGrpSpPr>
          <p:cNvPr id="124" name="그룹 1046"/>
          <p:cNvGrpSpPr/>
          <p:nvPr/>
        </p:nvGrpSpPr>
        <p:grpSpPr>
          <a:xfrm>
            <a:off x="7533821" y="3499661"/>
            <a:ext cx="620585" cy="620585"/>
            <a:chOff x="7622942" y="4612325"/>
            <a:chExt cx="620585" cy="620585"/>
          </a:xfrm>
        </p:grpSpPr>
        <p:pic>
          <p:nvPicPr>
            <p:cNvPr id="126" name="Object 144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622942" y="4612325"/>
              <a:ext cx="620585" cy="620585"/>
            </a:xfrm>
            <a:prstGeom prst="rect">
              <a:avLst/>
            </a:prstGeom>
          </p:spPr>
        </p:pic>
      </p:grpSp>
      <p:pic>
        <p:nvPicPr>
          <p:cNvPr id="16" name="그림 15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440" y="3599407"/>
            <a:ext cx="385316" cy="385316"/>
          </a:xfrm>
          <a:prstGeom prst="rect">
            <a:avLst/>
          </a:prstGeom>
        </p:spPr>
      </p:pic>
      <p:sp>
        <p:nvSpPr>
          <p:cNvPr id="21" name="양쪽 모서리가 둥근 사각형 20"/>
          <p:cNvSpPr/>
          <p:nvPr/>
        </p:nvSpPr>
        <p:spPr>
          <a:xfrm>
            <a:off x="4160519" y="3222723"/>
            <a:ext cx="2836473" cy="2038555"/>
          </a:xfrm>
          <a:prstGeom prst="round2SameRect">
            <a:avLst/>
          </a:prstGeom>
          <a:blipFill>
            <a:blip r:embed="rId3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478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362922" y="4078307"/>
            <a:ext cx="4536364" cy="1508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dirty="0" err="1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그레이프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소프트는 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IT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통합솔루션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,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교육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컨설팅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아웃 </a:t>
            </a:r>
            <a:r>
              <a:rPr lang="ko-KR" altLang="en-US" sz="800" dirty="0" err="1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소싱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관리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분야에서 </a:t>
            </a:r>
            <a:endParaRPr lang="en-US" altLang="ko-KR" sz="800" dirty="0" smtClean="0">
              <a:solidFill>
                <a:srgbClr val="000000"/>
              </a:solidFill>
              <a:latin typeface="에스코어 드림 5 Medium" pitchFamily="34" charset="-127"/>
              <a:ea typeface="에스코어 드림 5 Medium" pitchFamily="34" charset="-127"/>
              <a:cs typeface="Pretendard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오랜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기간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경험과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노하우를 가진 우수한 인력들과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함께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사업 성과 기반의  </a:t>
            </a:r>
            <a:endParaRPr lang="en-US" altLang="ko-KR" sz="800" dirty="0" smtClean="0">
              <a:solidFill>
                <a:srgbClr val="000000"/>
              </a:solidFill>
              <a:latin typeface="에스코어 드림 5 Medium" pitchFamily="34" charset="-127"/>
              <a:ea typeface="에스코어 드림 5 Medium" pitchFamily="34" charset="-127"/>
              <a:cs typeface="Pretendard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통합 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Solution System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을 제공하며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고객사의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새로운 가치와 성과 창출에 </a:t>
            </a:r>
            <a:endParaRPr lang="en-US" altLang="ko-KR" sz="800" dirty="0" smtClean="0">
              <a:solidFill>
                <a:srgbClr val="000000"/>
              </a:solidFill>
              <a:latin typeface="에스코어 드림 5 Medium" pitchFamily="34" charset="-127"/>
              <a:ea typeface="에스코어 드림 5 Medium" pitchFamily="34" charset="-127"/>
              <a:cs typeface="Pretendard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최선을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다하고 있습니다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.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앞으로도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시장 변화에 빠르게 대처할 수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있는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체계적이고 분석적인 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System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을 통해 성과 창출과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기업의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가치를 높이는 </a:t>
            </a:r>
            <a:endParaRPr lang="en-US" altLang="ko-KR" sz="800" dirty="0" smtClean="0">
              <a:solidFill>
                <a:srgbClr val="000000"/>
              </a:solidFill>
              <a:latin typeface="에스코어 드림 5 Medium" pitchFamily="34" charset="-127"/>
              <a:ea typeface="에스코어 드림 5 Medium" pitchFamily="34" charset="-127"/>
              <a:cs typeface="Pretendard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최적의 통합 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Solution 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System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을 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제공하겠습니다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.  </a:t>
            </a: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  <a:endParaRPr lang="en-US" altLang="ko-KR" sz="800" dirty="0">
              <a:solidFill>
                <a:srgbClr val="000000"/>
              </a:solidFill>
              <a:latin typeface="에스코어 드림 5 Medium" pitchFamily="34" charset="-127"/>
              <a:ea typeface="에스코어 드림 5 Medium" pitchFamily="34" charset="-127"/>
              <a:cs typeface="Pretendard" pitchFamily="34" charset="0"/>
            </a:endParaRPr>
          </a:p>
          <a:p>
            <a:endParaRPr lang="en-US" sz="800" dirty="0">
              <a:latin typeface="에스코어 드림 5 Medium" pitchFamily="34" charset="-127"/>
              <a:ea typeface="에스코어 드림 5 Medium" pitchFamily="34" charset="-127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6067" y="517659"/>
            <a:ext cx="3325391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kern="0" spc="-100" dirty="0" err="1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  <a:cs typeface="THELuxGoEB" pitchFamily="34" charset="0"/>
              </a:rPr>
              <a:t>기업</a:t>
            </a:r>
            <a:r>
              <a:rPr lang="en-US" sz="1400" kern="0" spc="-1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  <a:cs typeface="THELuxGoEB" pitchFamily="34" charset="0"/>
              </a:rPr>
              <a:t> </a:t>
            </a:r>
            <a:r>
              <a:rPr lang="en-US" sz="1400" kern="0" spc="-100" dirty="0" err="1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  <a:cs typeface="THELuxGoEB" pitchFamily="34" charset="0"/>
              </a:rPr>
              <a:t>소개</a:t>
            </a:r>
            <a:r>
              <a:rPr lang="en-US" sz="1400" kern="0" spc="-1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  <a:cs typeface="THELuxGoEB" pitchFamily="34" charset="0"/>
              </a:rPr>
              <a:t>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C</a:t>
            </a:r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ompany</a:t>
            </a:r>
            <a:r>
              <a:rPr lang="en-US" altLang="ko-KR" sz="1400" dirty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 </a:t>
            </a:r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Introduction</a:t>
            </a:r>
            <a:endParaRPr lang="en-US" sz="1400" dirty="0">
              <a:solidFill>
                <a:schemeClr val="bg1">
                  <a:lumMod val="75000"/>
                </a:schemeClr>
              </a:solidFill>
              <a:latin typeface="에스코어 드림 6 Bold" pitchFamily="34" charset="-127"/>
              <a:ea typeface="에스코어 드림 6 Bold" pitchFamily="34" charset="-127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43875" y="3506926"/>
            <a:ext cx="2511055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200" dirty="0" err="1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심리케어</a:t>
            </a:r>
            <a:r>
              <a:rPr lang="en-US" altLang="ko-KR" sz="12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/</a:t>
            </a:r>
            <a:r>
              <a:rPr lang="ko-KR" altLang="en-US" sz="12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체험</a:t>
            </a:r>
            <a:endParaRPr lang="en-US" sz="1600" dirty="0">
              <a:solidFill>
                <a:srgbClr val="604A7B"/>
              </a:solidFill>
              <a:latin typeface="에스코어 드림 6 Bold" pitchFamily="34" charset="-127"/>
              <a:ea typeface="에스코어 드림 6 Bold" pitchFamily="34" charset="-127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143875" y="4666944"/>
            <a:ext cx="1524000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2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교육</a:t>
            </a:r>
            <a:r>
              <a:rPr lang="en-US" altLang="ko-KR" sz="12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/HRD</a:t>
            </a:r>
            <a:endParaRPr lang="en-US" sz="1600" dirty="0">
              <a:solidFill>
                <a:srgbClr val="604A7B"/>
              </a:solidFill>
              <a:latin typeface="에스코어 드림 6 Bold" pitchFamily="34" charset="-127"/>
              <a:ea typeface="에스코어 드림 6 Bold" pitchFamily="34" charset="-127"/>
            </a:endParaRPr>
          </a:p>
        </p:txBody>
      </p:sp>
      <p:grpSp>
        <p:nvGrpSpPr>
          <p:cNvPr id="1007" name="그룹 1007"/>
          <p:cNvGrpSpPr/>
          <p:nvPr/>
        </p:nvGrpSpPr>
        <p:grpSpPr>
          <a:xfrm>
            <a:off x="8143875" y="5515927"/>
            <a:ext cx="3595255" cy="536377"/>
            <a:chOff x="8411330" y="5755771"/>
            <a:chExt cx="3595255" cy="536377"/>
          </a:xfrm>
        </p:grpSpPr>
        <p:sp>
          <p:nvSpPr>
            <p:cNvPr id="36" name="Object 36"/>
            <p:cNvSpPr txBox="1"/>
            <p:nvPr/>
          </p:nvSpPr>
          <p:spPr>
            <a:xfrm>
              <a:off x="8411330" y="5755771"/>
              <a:ext cx="1778495" cy="27699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200" dirty="0" smtClean="0">
                  <a:solidFill>
                    <a:srgbClr val="604A7B"/>
                  </a:solidFill>
                  <a:latin typeface="에스코어 드림 6 Bold" pitchFamily="34" charset="-127"/>
                  <a:ea typeface="에스코어 드림 6 Bold" pitchFamily="34" charset="-127"/>
                </a:rPr>
                <a:t>ESG </a:t>
              </a:r>
              <a:r>
                <a:rPr lang="ko-KR" altLang="en-US" sz="1200" dirty="0" smtClean="0">
                  <a:solidFill>
                    <a:srgbClr val="604A7B"/>
                  </a:solidFill>
                  <a:latin typeface="에스코어 드림 6 Bold" pitchFamily="34" charset="-127"/>
                  <a:ea typeface="에스코어 드림 6 Bold" pitchFamily="34" charset="-127"/>
                </a:rPr>
                <a:t>도시 재생</a:t>
              </a:r>
              <a:endParaRPr lang="en-US" sz="1600" dirty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8411330" y="5922816"/>
              <a:ext cx="3595255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endParaRPr lang="en-US" dirty="0">
                <a:latin typeface="에스코어 드림 6 Bold" pitchFamily="34" charset="-127"/>
                <a:ea typeface="에스코어 드림 6 Bold" pitchFamily="34" charset="-127"/>
              </a:endParaRPr>
            </a:p>
          </p:txBody>
        </p:sp>
      </p:grpSp>
      <p:grpSp>
        <p:nvGrpSpPr>
          <p:cNvPr id="1008" name="그룹 1008"/>
          <p:cNvGrpSpPr/>
          <p:nvPr/>
        </p:nvGrpSpPr>
        <p:grpSpPr>
          <a:xfrm>
            <a:off x="8143875" y="6427389"/>
            <a:ext cx="3485574" cy="461627"/>
            <a:chOff x="8411330" y="6645873"/>
            <a:chExt cx="3485574" cy="461627"/>
          </a:xfrm>
        </p:grpSpPr>
        <p:sp>
          <p:nvSpPr>
            <p:cNvPr id="40" name="Object 40"/>
            <p:cNvSpPr txBox="1"/>
            <p:nvPr/>
          </p:nvSpPr>
          <p:spPr>
            <a:xfrm>
              <a:off x="8411330" y="6645873"/>
              <a:ext cx="2367629" cy="27699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ko-KR" altLang="en-US" sz="1200" dirty="0" err="1" smtClean="0">
                  <a:solidFill>
                    <a:srgbClr val="604A7B"/>
                  </a:solidFill>
                  <a:latin typeface="에스코어 드림 6 Bold" pitchFamily="34" charset="-127"/>
                  <a:ea typeface="에스코어 드림 6 Bold" pitchFamily="34" charset="-127"/>
                </a:rPr>
                <a:t>브랜딩</a:t>
              </a:r>
              <a:r>
                <a:rPr lang="en-US" altLang="ko-KR" sz="1200" dirty="0" smtClean="0">
                  <a:solidFill>
                    <a:srgbClr val="604A7B"/>
                  </a:solidFill>
                  <a:latin typeface="에스코어 드림 6 Bold" pitchFamily="34" charset="-127"/>
                  <a:ea typeface="에스코어 드림 6 Bold" pitchFamily="34" charset="-127"/>
                </a:rPr>
                <a:t>/</a:t>
              </a:r>
              <a:r>
                <a:rPr lang="ko-KR" altLang="en-US" sz="1200" dirty="0" smtClean="0">
                  <a:solidFill>
                    <a:srgbClr val="604A7B"/>
                  </a:solidFill>
                  <a:latin typeface="에스코어 드림 6 Bold" pitchFamily="34" charset="-127"/>
                  <a:ea typeface="에스코어 드림 6 Bold" pitchFamily="34" charset="-127"/>
                </a:rPr>
                <a:t>문화 </a:t>
              </a:r>
              <a:r>
                <a:rPr lang="ko-KR" altLang="en-US" sz="1200" dirty="0" err="1" smtClean="0">
                  <a:solidFill>
                    <a:srgbClr val="604A7B"/>
                  </a:solidFill>
                  <a:latin typeface="에스코어 드림 6 Bold" pitchFamily="34" charset="-127"/>
                  <a:ea typeface="에스코어 드림 6 Bold" pitchFamily="34" charset="-127"/>
                </a:rPr>
                <a:t>콘텐츠</a:t>
              </a:r>
              <a:endParaRPr lang="en-US" sz="1600" dirty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8411330" y="6892056"/>
              <a:ext cx="3485574" cy="21544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800" dirty="0" smtClean="0">
                  <a:solidFill>
                    <a:srgbClr val="676464"/>
                  </a:solidFill>
                  <a:latin typeface="에스코어 드림 6 Bold" pitchFamily="34" charset="-127"/>
                  <a:ea typeface="에스코어 드림 6 Bold" pitchFamily="34" charset="-127"/>
                  <a:cs typeface="THELuxGoR" pitchFamily="34" charset="0"/>
                </a:rPr>
                <a:t>	</a:t>
              </a:r>
            </a:p>
          </p:txBody>
        </p:sp>
      </p:grpSp>
      <p:pic>
        <p:nvPicPr>
          <p:cNvPr id="109" name="Object 108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85018" y="3049727"/>
            <a:ext cx="319099" cy="3785128"/>
          </a:xfrm>
          <a:prstGeom prst="rect">
            <a:avLst/>
          </a:prstGeom>
        </p:spPr>
      </p:pic>
      <p:grpSp>
        <p:nvGrpSpPr>
          <p:cNvPr id="1034" name="그룹 1034"/>
          <p:cNvGrpSpPr/>
          <p:nvPr/>
        </p:nvGrpSpPr>
        <p:grpSpPr>
          <a:xfrm>
            <a:off x="7534275" y="5528263"/>
            <a:ext cx="620585" cy="620585"/>
            <a:chOff x="7622942" y="5570376"/>
            <a:chExt cx="620585" cy="620585"/>
          </a:xfrm>
        </p:grpSpPr>
        <p:pic>
          <p:nvPicPr>
            <p:cNvPr id="113" name="Object 112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622942" y="5570376"/>
              <a:ext cx="620585" cy="620585"/>
            </a:xfrm>
            <a:prstGeom prst="rect">
              <a:avLst/>
            </a:prstGeom>
          </p:spPr>
        </p:pic>
      </p:grpSp>
      <p:pic>
        <p:nvPicPr>
          <p:cNvPr id="129" name="Object 128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34275" y="6528433"/>
            <a:ext cx="620585" cy="620585"/>
          </a:xfrm>
          <a:prstGeom prst="rect">
            <a:avLst/>
          </a:prstGeom>
        </p:spPr>
      </p:pic>
      <p:grpSp>
        <p:nvGrpSpPr>
          <p:cNvPr id="1046" name="그룹 1046"/>
          <p:cNvGrpSpPr/>
          <p:nvPr/>
        </p:nvGrpSpPr>
        <p:grpSpPr>
          <a:xfrm>
            <a:off x="7534275" y="4570212"/>
            <a:ext cx="620585" cy="620585"/>
            <a:chOff x="7622942" y="4612325"/>
            <a:chExt cx="620585" cy="620585"/>
          </a:xfrm>
        </p:grpSpPr>
        <p:pic>
          <p:nvPicPr>
            <p:cNvPr id="145" name="Object 144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622942" y="4612325"/>
              <a:ext cx="620585" cy="620585"/>
            </a:xfrm>
            <a:prstGeom prst="rect">
              <a:avLst/>
            </a:prstGeom>
          </p:spPr>
        </p:pic>
      </p:grpSp>
      <p:pic>
        <p:nvPicPr>
          <p:cNvPr id="112" name="그림 1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2" t="26289" r="21781" b="11936"/>
          <a:stretch/>
        </p:blipFill>
        <p:spPr>
          <a:xfrm>
            <a:off x="448622" y="1954583"/>
            <a:ext cx="2894653" cy="2107829"/>
          </a:xfrm>
          <a:prstGeom prst="rect">
            <a:avLst/>
          </a:prstGeom>
        </p:spPr>
      </p:pic>
      <p:sp>
        <p:nvSpPr>
          <p:cNvPr id="114" name="Object 17"/>
          <p:cNvSpPr txBox="1"/>
          <p:nvPr/>
        </p:nvSpPr>
        <p:spPr>
          <a:xfrm>
            <a:off x="8143875" y="3068835"/>
            <a:ext cx="9753600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400" kern="0" spc="-1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컨설팅 분야 </a:t>
            </a:r>
            <a:r>
              <a:rPr lang="en-US" sz="1400" kern="0" spc="-100" dirty="0" smtClean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Consulting Area </a:t>
            </a:r>
            <a:endParaRPr lang="en-US" sz="1400" dirty="0">
              <a:solidFill>
                <a:schemeClr val="bg1">
                  <a:lumMod val="75000"/>
                </a:schemeClr>
              </a:solidFill>
              <a:latin typeface="에스코어 드림 6 Bold" pitchFamily="34" charset="-127"/>
              <a:ea typeface="에스코어 드림 6 Bold" pitchFamily="34" charset="-127"/>
            </a:endParaRPr>
          </a:p>
        </p:txBody>
      </p:sp>
      <p:sp>
        <p:nvSpPr>
          <p:cNvPr id="115" name="Object 33"/>
          <p:cNvSpPr txBox="1"/>
          <p:nvPr/>
        </p:nvSpPr>
        <p:spPr>
          <a:xfrm>
            <a:off x="8157220" y="3735526"/>
            <a:ext cx="5015855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심리케어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: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검사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/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코칭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케어교육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집단심리케어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심리상담</a:t>
            </a:r>
            <a:endParaRPr lang="en-US" altLang="ko-KR" sz="800" dirty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             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예술심리치유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서비스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/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트렌드</a:t>
            </a:r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심리학</a:t>
            </a:r>
            <a:endParaRPr lang="en-US" altLang="ko-KR" sz="800" dirty="0" smtClean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치유체험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: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컬러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(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시각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),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아로마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(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후각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),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핸즈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(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체각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),</a:t>
            </a:r>
          </a:p>
          <a:p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            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이어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/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두피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(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감각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),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싱잉볼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(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청각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),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자연매체</a:t>
            </a:r>
            <a:endParaRPr lang="en-US" altLang="ko-KR" sz="800" dirty="0" smtClean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             통합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/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인문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테라피</a:t>
            </a:r>
            <a:endParaRPr lang="en-US" sz="800" dirty="0" smtClean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</p:txBody>
      </p:sp>
      <p:sp>
        <p:nvSpPr>
          <p:cNvPr id="70" name="Object 33"/>
          <p:cNvSpPr txBox="1"/>
          <p:nvPr/>
        </p:nvSpPr>
        <p:spPr>
          <a:xfrm>
            <a:off x="8157220" y="5741551"/>
            <a:ext cx="349185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로컬상생경영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/</a:t>
            </a:r>
            <a:r>
              <a:rPr lang="ko-KR" altLang="en-US" sz="800" dirty="0" err="1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로컬크리에이터</a:t>
            </a:r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맞춤형 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프로그램</a:t>
            </a:r>
            <a:endParaRPr lang="en-US" altLang="ko-KR" sz="800" b="1" dirty="0" smtClean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Smart Farm/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체험농가 경영 관리</a:t>
            </a:r>
            <a:endParaRPr lang="en-US" altLang="ko-KR" sz="800" dirty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Customizing Sales 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Skill 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&amp; CS</a:t>
            </a:r>
          </a:p>
          <a:p>
            <a:endParaRPr lang="en-US" altLang="ko-KR" sz="800" dirty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</p:txBody>
      </p:sp>
      <p:sp>
        <p:nvSpPr>
          <p:cNvPr id="71" name="Object 33"/>
          <p:cNvSpPr txBox="1"/>
          <p:nvPr/>
        </p:nvSpPr>
        <p:spPr>
          <a:xfrm>
            <a:off x="8143875" y="6631126"/>
            <a:ext cx="349185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브랜딩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프로젝트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:Retail Management/CS Manual</a:t>
            </a:r>
          </a:p>
          <a:p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문화 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콘텐츠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: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스토리텔링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콘텐츠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개발 및 구성</a:t>
            </a:r>
            <a:endParaRPr lang="en-US" altLang="ko-KR" sz="800" dirty="0" smtClean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                </a:t>
            </a:r>
            <a:r>
              <a:rPr lang="ko-KR" altLang="en-US" sz="800" dirty="0" err="1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브랜딩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(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개인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/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기업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/</a:t>
            </a:r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지역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),Art English</a:t>
            </a:r>
          </a:p>
          <a:p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</a:t>
            </a:r>
            <a:r>
              <a:rPr lang="en-US" altLang="ko-KR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                </a:t>
            </a:r>
            <a:endParaRPr lang="en-US" altLang="ko-KR" sz="800" dirty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endParaRPr lang="en-US" altLang="ko-KR" sz="800" dirty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5987" y="5581015"/>
            <a:ext cx="3235888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4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주요 </a:t>
            </a:r>
            <a:r>
              <a:rPr lang="ko-KR" altLang="en-US" sz="1400" dirty="0" err="1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고객사</a:t>
            </a:r>
            <a:r>
              <a:rPr lang="ko-KR" altLang="en-US" sz="1400" dirty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 </a:t>
            </a:r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Major Customers</a:t>
            </a:r>
            <a:endParaRPr lang="en-US" altLang="ko-KR" sz="1400" dirty="0">
              <a:solidFill>
                <a:schemeClr val="bg1">
                  <a:lumMod val="75000"/>
                </a:schemeClr>
              </a:solidFill>
              <a:latin typeface="에스코어 드림 6 Bold" pitchFamily="34" charset="-127"/>
              <a:ea typeface="에스코어 드림 6 Bold" pitchFamily="34" charset="-127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8" t="39218" r="42159" b="47396"/>
          <a:stretch/>
        </p:blipFill>
        <p:spPr bwMode="auto">
          <a:xfrm>
            <a:off x="432584" y="6022006"/>
            <a:ext cx="574449" cy="2220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8" t="53976" r="58190" b="23295"/>
          <a:stretch/>
        </p:blipFill>
        <p:spPr bwMode="auto">
          <a:xfrm>
            <a:off x="991264" y="5985911"/>
            <a:ext cx="475255" cy="27955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6281816"/>
            <a:ext cx="1086613" cy="271830"/>
          </a:xfrm>
          <a:prstGeom prst="rect">
            <a:avLst/>
          </a:prstGeom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7" t="31974" r="47294" b="35377"/>
          <a:stretch/>
        </p:blipFill>
        <p:spPr bwMode="auto">
          <a:xfrm>
            <a:off x="3100036" y="5968195"/>
            <a:ext cx="401500" cy="3529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7" t="31044" r="54104" b="44491"/>
          <a:stretch/>
        </p:blipFill>
        <p:spPr bwMode="auto">
          <a:xfrm>
            <a:off x="3051553" y="6598760"/>
            <a:ext cx="359548" cy="21258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6" t="46054" r="49375" b="44052"/>
          <a:stretch/>
        </p:blipFill>
        <p:spPr bwMode="auto">
          <a:xfrm>
            <a:off x="2309066" y="6050459"/>
            <a:ext cx="764961" cy="1494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16" y="6347464"/>
            <a:ext cx="976764" cy="12890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" t="11500" r="81641" b="82440"/>
          <a:stretch/>
        </p:blipFill>
        <p:spPr bwMode="auto">
          <a:xfrm>
            <a:off x="1283198" y="6625945"/>
            <a:ext cx="754920" cy="1437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0896" r="75790" b="81289"/>
          <a:stretch/>
        </p:blipFill>
        <p:spPr bwMode="auto">
          <a:xfrm>
            <a:off x="2418994" y="6309213"/>
            <a:ext cx="779703" cy="20277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6" t="38876" r="45180" b="44761"/>
          <a:stretch/>
        </p:blipFill>
        <p:spPr bwMode="auto">
          <a:xfrm>
            <a:off x="1484702" y="6023620"/>
            <a:ext cx="808755" cy="1888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bject 19"/>
          <p:cNvSpPr txBox="1"/>
          <p:nvPr/>
        </p:nvSpPr>
        <p:spPr>
          <a:xfrm>
            <a:off x="4162171" y="538847"/>
            <a:ext cx="3235888" cy="307777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r>
              <a:rPr lang="ko-KR" altLang="en-US" sz="14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성장전</a:t>
            </a:r>
            <a:r>
              <a:rPr lang="ko-KR" altLang="en-US" sz="1400" dirty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략</a:t>
            </a:r>
            <a:r>
              <a:rPr lang="ko-KR" altLang="en-US" sz="14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 </a:t>
            </a:r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Growth Strategy</a:t>
            </a:r>
            <a:endParaRPr lang="en-US" altLang="ko-KR" sz="1400" dirty="0">
              <a:solidFill>
                <a:schemeClr val="bg1">
                  <a:lumMod val="75000"/>
                </a:schemeClr>
              </a:solidFill>
              <a:latin typeface="에스코어 드림 6 Bold" pitchFamily="34" charset="-127"/>
              <a:ea typeface="에스코어 드림 6 Bold" pitchFamily="34" charset="-127"/>
            </a:endParaRPr>
          </a:p>
        </p:txBody>
      </p:sp>
      <p:grpSp>
        <p:nvGrpSpPr>
          <p:cNvPr id="60" name="그룹 1005">
            <a:extLst>
              <a:ext uri="{FF2B5EF4-FFF2-40B4-BE49-F238E27FC236}">
                <a16:creationId xmlns="" xmlns:a16="http://schemas.microsoft.com/office/drawing/2014/main" id="{0E88D8C0-2E1A-262B-9D2F-177EC1B6BFFB}"/>
              </a:ext>
            </a:extLst>
          </p:cNvPr>
          <p:cNvGrpSpPr/>
          <p:nvPr/>
        </p:nvGrpSpPr>
        <p:grpSpPr>
          <a:xfrm>
            <a:off x="5797470" y="746026"/>
            <a:ext cx="1406548" cy="1335186"/>
            <a:chOff x="10189471" y="1336792"/>
            <a:chExt cx="7629581" cy="7629581"/>
          </a:xfrm>
        </p:grpSpPr>
        <p:pic>
          <p:nvPicPr>
            <p:cNvPr id="61" name="Object 17">
              <a:extLst>
                <a:ext uri="{FF2B5EF4-FFF2-40B4-BE49-F238E27FC236}">
                  <a16:creationId xmlns="" xmlns:a16="http://schemas.microsoft.com/office/drawing/2014/main" id="{35EC6C30-F68F-9B80-AE0C-FC1068FEB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189471" y="1336792"/>
              <a:ext cx="7629581" cy="7629581"/>
            </a:xfrm>
            <a:prstGeom prst="rect">
              <a:avLst/>
            </a:prstGeom>
          </p:spPr>
        </p:pic>
        <p:pic>
          <p:nvPicPr>
            <p:cNvPr id="62" name="Object 18">
              <a:extLst>
                <a:ext uri="{FF2B5EF4-FFF2-40B4-BE49-F238E27FC236}">
                  <a16:creationId xmlns="" xmlns:a16="http://schemas.microsoft.com/office/drawing/2014/main" id="{E4F0ADCB-DB5E-8D14-91B9-24314993C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096863" y="3235457"/>
              <a:ext cx="3814796" cy="3814796"/>
            </a:xfrm>
            <a:prstGeom prst="rect">
              <a:avLst/>
            </a:prstGeom>
          </p:spPr>
        </p:pic>
      </p:grpSp>
      <p:grpSp>
        <p:nvGrpSpPr>
          <p:cNvPr id="63" name="그룹 1006">
            <a:extLst>
              <a:ext uri="{FF2B5EF4-FFF2-40B4-BE49-F238E27FC236}">
                <a16:creationId xmlns="" xmlns:a16="http://schemas.microsoft.com/office/drawing/2014/main" id="{EEAD64AD-9AD2-D124-D289-A113C7542DA1}"/>
              </a:ext>
            </a:extLst>
          </p:cNvPr>
          <p:cNvGrpSpPr/>
          <p:nvPr/>
        </p:nvGrpSpPr>
        <p:grpSpPr>
          <a:xfrm>
            <a:off x="4257675" y="1114925"/>
            <a:ext cx="593762" cy="581200"/>
            <a:chOff x="1536196" y="3588913"/>
            <a:chExt cx="3275826" cy="3275826"/>
          </a:xfrm>
        </p:grpSpPr>
        <p:pic>
          <p:nvPicPr>
            <p:cNvPr id="65" name="Object 21">
              <a:extLst>
                <a:ext uri="{FF2B5EF4-FFF2-40B4-BE49-F238E27FC236}">
                  <a16:creationId xmlns="" xmlns:a16="http://schemas.microsoft.com/office/drawing/2014/main" id="{13D8788C-139F-2063-9155-4EF2C00F5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36196" y="3588913"/>
              <a:ext cx="3275826" cy="3275826"/>
            </a:xfrm>
            <a:prstGeom prst="rect">
              <a:avLst/>
            </a:prstGeom>
          </p:spPr>
        </p:pic>
      </p:grpSp>
      <p:grpSp>
        <p:nvGrpSpPr>
          <p:cNvPr id="66" name="그룹 1007">
            <a:extLst>
              <a:ext uri="{FF2B5EF4-FFF2-40B4-BE49-F238E27FC236}">
                <a16:creationId xmlns="" xmlns:a16="http://schemas.microsoft.com/office/drawing/2014/main" id="{FEDD01BB-66C8-74F3-61A5-1A3BAC8167E6}"/>
              </a:ext>
            </a:extLst>
          </p:cNvPr>
          <p:cNvGrpSpPr/>
          <p:nvPr/>
        </p:nvGrpSpPr>
        <p:grpSpPr>
          <a:xfrm>
            <a:off x="4711118" y="1114925"/>
            <a:ext cx="593762" cy="581200"/>
            <a:chOff x="4037869" y="3588913"/>
            <a:chExt cx="3275826" cy="3275826"/>
          </a:xfrm>
        </p:grpSpPr>
        <p:pic>
          <p:nvPicPr>
            <p:cNvPr id="67" name="Object 24">
              <a:extLst>
                <a:ext uri="{FF2B5EF4-FFF2-40B4-BE49-F238E27FC236}">
                  <a16:creationId xmlns="" xmlns:a16="http://schemas.microsoft.com/office/drawing/2014/main" id="{96675AE8-4CBE-3026-7D78-038EF3384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37869" y="3588913"/>
              <a:ext cx="3275826" cy="3275826"/>
            </a:xfrm>
            <a:prstGeom prst="rect">
              <a:avLst/>
            </a:prstGeom>
          </p:spPr>
        </p:pic>
      </p:grpSp>
      <p:grpSp>
        <p:nvGrpSpPr>
          <p:cNvPr id="68" name="그룹 1008">
            <a:extLst>
              <a:ext uri="{FF2B5EF4-FFF2-40B4-BE49-F238E27FC236}">
                <a16:creationId xmlns="" xmlns:a16="http://schemas.microsoft.com/office/drawing/2014/main" id="{A7F4CF24-4746-4366-1174-0D3D3A3DFCE6}"/>
              </a:ext>
            </a:extLst>
          </p:cNvPr>
          <p:cNvGrpSpPr/>
          <p:nvPr/>
        </p:nvGrpSpPr>
        <p:grpSpPr>
          <a:xfrm>
            <a:off x="5192201" y="1114925"/>
            <a:ext cx="593762" cy="581200"/>
            <a:chOff x="6692034" y="3588913"/>
            <a:chExt cx="3275826" cy="3275826"/>
          </a:xfrm>
        </p:grpSpPr>
        <p:pic>
          <p:nvPicPr>
            <p:cNvPr id="69" name="Object 27">
              <a:extLst>
                <a:ext uri="{FF2B5EF4-FFF2-40B4-BE49-F238E27FC236}">
                  <a16:creationId xmlns="" xmlns:a16="http://schemas.microsoft.com/office/drawing/2014/main" id="{E65AFD9C-3834-4AF2-F4BB-09F7E0E03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92034" y="3588913"/>
              <a:ext cx="3275826" cy="3275826"/>
            </a:xfrm>
            <a:prstGeom prst="rect">
              <a:avLst/>
            </a:prstGeom>
          </p:spPr>
        </p:pic>
      </p:grpSp>
      <p:pic>
        <p:nvPicPr>
          <p:cNvPr id="72" name="그림 71">
            <a:extLst>
              <a:ext uri="{FF2B5EF4-FFF2-40B4-BE49-F238E27FC236}">
                <a16:creationId xmlns="" xmlns:a16="http://schemas.microsoft.com/office/drawing/2014/main" id="{2567B1C9-ACE8-E091-8767-D5E2FE594DC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165" y="1204144"/>
            <a:ext cx="294259" cy="288033"/>
          </a:xfrm>
          <a:prstGeom prst="rect">
            <a:avLst/>
          </a:prstGeom>
        </p:spPr>
      </p:pic>
      <p:sp>
        <p:nvSpPr>
          <p:cNvPr id="76" name="Object 35">
            <a:extLst>
              <a:ext uri="{FF2B5EF4-FFF2-40B4-BE49-F238E27FC236}">
                <a16:creationId xmlns="" xmlns:a16="http://schemas.microsoft.com/office/drawing/2014/main" id="{5D903385-532D-C04E-BB5E-045D03FEE7AF}"/>
              </a:ext>
            </a:extLst>
          </p:cNvPr>
          <p:cNvSpPr txBox="1"/>
          <p:nvPr/>
        </p:nvSpPr>
        <p:spPr>
          <a:xfrm>
            <a:off x="5324475" y="1189461"/>
            <a:ext cx="2383862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1000" dirty="0">
                <a:solidFill>
                  <a:srgbClr val="FFFF00"/>
                </a:solidFill>
                <a:latin typeface="에스코어 드림 5 Medium" pitchFamily="34" charset="-127"/>
                <a:ea typeface="에스코어 드림 5 Medium" pitchFamily="34" charset="-127"/>
              </a:rPr>
              <a:t>ESG </a:t>
            </a:r>
            <a:endParaRPr lang="en-US" altLang="ko-KR" sz="1000" dirty="0" smtClean="0">
              <a:solidFill>
                <a:srgbClr val="FFFF00"/>
              </a:solidFill>
              <a:latin typeface="에스코어 드림 5 Medium" pitchFamily="34" charset="-127"/>
              <a:ea typeface="에스코어 드림 5 Medium" pitchFamily="34" charset="-127"/>
            </a:endParaRPr>
          </a:p>
          <a:p>
            <a:pPr algn="ctr"/>
            <a:r>
              <a:rPr lang="ko-KR" altLang="en-US" sz="1000" dirty="0" smtClean="0">
                <a:solidFill>
                  <a:srgbClr val="FFFF00"/>
                </a:solidFill>
                <a:latin typeface="에스코어 드림 5 Medium" pitchFamily="34" charset="-127"/>
                <a:ea typeface="에스코어 드림 5 Medium" pitchFamily="34" charset="-127"/>
              </a:rPr>
              <a:t>통합솔루션</a:t>
            </a:r>
            <a:endParaRPr lang="en-US" sz="1000" dirty="0">
              <a:solidFill>
                <a:srgbClr val="FFFF00"/>
              </a:solidFill>
              <a:latin typeface="에스코어 드림 5 Medium" pitchFamily="34" charset="-127"/>
              <a:ea typeface="에스코어 드림 5 Medium" pitchFamily="34" charset="-127"/>
            </a:endParaRPr>
          </a:p>
        </p:txBody>
      </p:sp>
      <p:sp>
        <p:nvSpPr>
          <p:cNvPr id="78" name="Object 35">
            <a:extLst>
              <a:ext uri="{FF2B5EF4-FFF2-40B4-BE49-F238E27FC236}">
                <a16:creationId xmlns="" xmlns:a16="http://schemas.microsoft.com/office/drawing/2014/main" id="{5D903385-532D-C04E-BB5E-045D03FEE7AF}"/>
              </a:ext>
            </a:extLst>
          </p:cNvPr>
          <p:cNvSpPr txBox="1"/>
          <p:nvPr/>
        </p:nvSpPr>
        <p:spPr>
          <a:xfrm>
            <a:off x="3343275" y="1243012"/>
            <a:ext cx="2383862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latin typeface="에스코어 드림 5 Medium" pitchFamily="34" charset="-127"/>
                <a:ea typeface="에스코어 드림 5 Medium" pitchFamily="34" charset="-127"/>
              </a:rPr>
              <a:t>IT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에스코어 드림 5 Medium" pitchFamily="34" charset="-127"/>
                <a:ea typeface="에스코어 드림 5 Medium" pitchFamily="34" charset="-127"/>
              </a:rPr>
              <a:t>통합솔루션</a:t>
            </a:r>
            <a:endParaRPr lang="en-US" sz="800" dirty="0">
              <a:solidFill>
                <a:schemeClr val="bg1"/>
              </a:solidFill>
              <a:latin typeface="에스코어 드림 5 Medium" pitchFamily="34" charset="-127"/>
              <a:ea typeface="에스코어 드림 5 Medium" pitchFamily="34" charset="-127"/>
            </a:endParaRPr>
          </a:p>
        </p:txBody>
      </p:sp>
      <p:sp>
        <p:nvSpPr>
          <p:cNvPr id="79" name="Object 35">
            <a:extLst>
              <a:ext uri="{FF2B5EF4-FFF2-40B4-BE49-F238E27FC236}">
                <a16:creationId xmlns="" xmlns:a16="http://schemas.microsoft.com/office/drawing/2014/main" id="{5D903385-532D-C04E-BB5E-045D03FEE7AF}"/>
              </a:ext>
            </a:extLst>
          </p:cNvPr>
          <p:cNvSpPr txBox="1"/>
          <p:nvPr/>
        </p:nvSpPr>
        <p:spPr>
          <a:xfrm>
            <a:off x="3821268" y="1243012"/>
            <a:ext cx="238386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latin typeface="에스코어 드림 5 Medium" pitchFamily="34" charset="-127"/>
                <a:ea typeface="에스코어 드림 5 Medium" pitchFamily="34" charset="-127"/>
              </a:rPr>
              <a:t>Social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에스코어 드림 5 Medium" pitchFamily="34" charset="-127"/>
                <a:ea typeface="에스코어 드림 5 Medium" pitchFamily="34" charset="-127"/>
              </a:rPr>
              <a:t>컨설팅</a:t>
            </a:r>
            <a:endParaRPr lang="en-US" altLang="ko-KR" sz="800" dirty="0" smtClean="0">
              <a:solidFill>
                <a:schemeClr val="bg1"/>
              </a:solidFill>
              <a:latin typeface="에스코어 드림 5 Medium" pitchFamily="34" charset="-127"/>
              <a:ea typeface="에스코어 드림 5 Medium" pitchFamily="34" charset="-127"/>
            </a:endParaRPr>
          </a:p>
          <a:p>
            <a:pPr algn="ctr"/>
            <a:endParaRPr lang="en-US" altLang="ko-KR" sz="800" dirty="0" smtClean="0">
              <a:solidFill>
                <a:schemeClr val="bg1"/>
              </a:solidFill>
              <a:latin typeface="에스코어 드림 5 Medium" pitchFamily="34" charset="-127"/>
              <a:ea typeface="에스코어 드림 5 Medium" pitchFamily="34" charset="-127"/>
            </a:endParaRPr>
          </a:p>
        </p:txBody>
      </p:sp>
      <p:sp>
        <p:nvSpPr>
          <p:cNvPr id="80" name="Object 35">
            <a:extLst>
              <a:ext uri="{FF2B5EF4-FFF2-40B4-BE49-F238E27FC236}">
                <a16:creationId xmlns="" xmlns:a16="http://schemas.microsoft.com/office/drawing/2014/main" id="{5D903385-532D-C04E-BB5E-045D03FEE7AF}"/>
              </a:ext>
            </a:extLst>
          </p:cNvPr>
          <p:cNvSpPr txBox="1"/>
          <p:nvPr/>
        </p:nvSpPr>
        <p:spPr>
          <a:xfrm>
            <a:off x="4302650" y="1239322"/>
            <a:ext cx="238386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latin typeface="에스코어 드림 5 Medium" pitchFamily="34" charset="-127"/>
                <a:ea typeface="에스코어 드림 5 Medium" pitchFamily="34" charset="-127"/>
              </a:rPr>
              <a:t>아웃소싱</a:t>
            </a:r>
            <a:endParaRPr lang="en-US" altLang="ko-KR" sz="800" dirty="0" smtClean="0">
              <a:solidFill>
                <a:schemeClr val="bg1"/>
              </a:solidFill>
              <a:latin typeface="에스코어 드림 5 Medium" pitchFamily="34" charset="-127"/>
              <a:ea typeface="에스코어 드림 5 Medium" pitchFamily="34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에스코어 드림 5 Medium" pitchFamily="34" charset="-127"/>
                <a:ea typeface="에스코어 드림 5 Medium" pitchFamily="34" charset="-127"/>
              </a:rPr>
              <a:t>관</a:t>
            </a:r>
            <a:r>
              <a:rPr lang="ko-KR" altLang="en-US" sz="800" dirty="0">
                <a:solidFill>
                  <a:schemeClr val="bg1"/>
                </a:solidFill>
                <a:latin typeface="에스코어 드림 5 Medium" pitchFamily="34" charset="-127"/>
                <a:ea typeface="에스코어 드림 5 Medium" pitchFamily="34" charset="-127"/>
              </a:rPr>
              <a:t>리</a:t>
            </a:r>
            <a:endParaRPr lang="en-US" altLang="ko-KR" sz="800" dirty="0" smtClean="0">
              <a:solidFill>
                <a:schemeClr val="bg1"/>
              </a:solidFill>
              <a:latin typeface="에스코어 드림 5 Medium" pitchFamily="34" charset="-127"/>
              <a:ea typeface="에스코어 드림 5 Medium" pitchFamily="34" charset="-127"/>
            </a:endParaRPr>
          </a:p>
          <a:p>
            <a:pPr algn="ctr"/>
            <a:endParaRPr lang="en-US" altLang="ko-KR" sz="800" dirty="0" smtClean="0">
              <a:solidFill>
                <a:schemeClr val="bg1"/>
              </a:solidFill>
              <a:latin typeface="에스코어 드림 5 Medium" pitchFamily="34" charset="-127"/>
              <a:ea typeface="에스코어 드림 5 Medium" pitchFamily="34" charset="-127"/>
            </a:endParaRPr>
          </a:p>
        </p:txBody>
      </p:sp>
      <p:sp>
        <p:nvSpPr>
          <p:cNvPr id="82" name="Object 8"/>
          <p:cNvSpPr txBox="1"/>
          <p:nvPr/>
        </p:nvSpPr>
        <p:spPr>
          <a:xfrm>
            <a:off x="4181475" y="1845171"/>
            <a:ext cx="4536364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그레이프소프트의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성장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전략 핵심 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3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요소는 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IT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환경 안정성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확보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사회 공헌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소외계층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일자리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창출 등 기업 </a:t>
            </a:r>
            <a:r>
              <a:rPr lang="en-US" altLang="ko-KR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&amp;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공공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협력형 </a:t>
            </a:r>
            <a:endParaRPr lang="en-US" altLang="ko-KR" sz="800" dirty="0" smtClean="0">
              <a:solidFill>
                <a:srgbClr val="000000"/>
              </a:solidFill>
              <a:latin typeface="에스코어 드림 5 Medium" pitchFamily="34" charset="-127"/>
              <a:ea typeface="에스코어 드림 5 Medium" pitchFamily="34" charset="-127"/>
              <a:cs typeface="Pretendard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dirty="0" err="1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비니지</a:t>
            </a:r>
            <a:r>
              <a:rPr lang="ko-KR" altLang="en-US" sz="800" dirty="0" err="1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스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 </a:t>
            </a:r>
            <a:r>
              <a:rPr lang="ko-KR" altLang="en-US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모델을 지향 하고 </a:t>
            </a:r>
            <a:r>
              <a:rPr lang="ko-KR" altLang="en-US" sz="800" dirty="0" smtClean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있습니다</a:t>
            </a:r>
            <a:r>
              <a:rPr lang="en-US" altLang="ko-KR" sz="800" dirty="0">
                <a:solidFill>
                  <a:srgbClr val="000000"/>
                </a:solidFill>
                <a:latin typeface="에스코어 드림 5 Medium" pitchFamily="34" charset="-127"/>
                <a:ea typeface="에스코어 드림 5 Medium" pitchFamily="34" charset="-127"/>
                <a:cs typeface="Pretendard" pitchFamily="34" charset="0"/>
              </a:rPr>
              <a:t>.</a:t>
            </a:r>
            <a:endParaRPr lang="en-US" altLang="ko-KR" sz="800" dirty="0" smtClean="0">
              <a:solidFill>
                <a:srgbClr val="000000"/>
              </a:solidFill>
              <a:latin typeface="에스코어 드림 5 Medium" pitchFamily="34" charset="-127"/>
              <a:ea typeface="에스코어 드림 5 Medium" pitchFamily="34" charset="-127"/>
              <a:cs typeface="Pretendard" pitchFamily="34" charset="0"/>
            </a:endParaRPr>
          </a:p>
          <a:p>
            <a:endParaRPr lang="en-US" sz="800" dirty="0">
              <a:latin typeface="에스코어 드림 5 Medium" pitchFamily="34" charset="-127"/>
              <a:ea typeface="에스코어 드림 5 Medium" pitchFamily="34" charset="-127"/>
            </a:endParaRPr>
          </a:p>
        </p:txBody>
      </p:sp>
      <p:sp>
        <p:nvSpPr>
          <p:cNvPr id="75" name="Object 19"/>
          <p:cNvSpPr txBox="1"/>
          <p:nvPr/>
        </p:nvSpPr>
        <p:spPr>
          <a:xfrm>
            <a:off x="4105275" y="2824847"/>
            <a:ext cx="3235888" cy="307777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r>
              <a:rPr lang="en-US" altLang="ko-KR" sz="14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Why?</a:t>
            </a:r>
            <a:r>
              <a:rPr lang="ko-KR" altLang="en-US" sz="1400" dirty="0" smtClean="0">
                <a:solidFill>
                  <a:srgbClr val="604A7B"/>
                </a:solidFill>
                <a:latin typeface="에스코어 드림 6 Bold" pitchFamily="34" charset="-127"/>
                <a:ea typeface="에스코어 드림 6 Bold" pitchFamily="34" charset="-127"/>
              </a:rPr>
              <a:t> </a:t>
            </a:r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Gra</a:t>
            </a:r>
            <a:r>
              <a:rPr lang="en-US" altLang="ko-KR" sz="1400" dirty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p</a:t>
            </a:r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rPr>
              <a:t>e Consulting</a:t>
            </a:r>
            <a:endParaRPr lang="en-US" altLang="ko-KR" sz="1400" dirty="0">
              <a:solidFill>
                <a:schemeClr val="bg1">
                  <a:lumMod val="75000"/>
                </a:schemeClr>
              </a:solidFill>
              <a:latin typeface="에스코어 드림 6 Bold" pitchFamily="34" charset="-127"/>
              <a:ea typeface="에스코어 드림 6 Bold" pitchFamily="34" charset="-127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2875" y="1014412"/>
            <a:ext cx="3789947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  <a:cs typeface="THELuxGoB" pitchFamily="34" charset="0"/>
              </a:rPr>
              <a:t>그레이프소프트는</a:t>
            </a:r>
            <a:r>
              <a:rPr lang="ko-KR" altLang="en-US" sz="1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  <a:cs typeface="THELuxGoB" pitchFamily="34" charset="0"/>
              </a:rPr>
              <a:t> 국내 최고 대기업 출신 컨설턴트가 </a:t>
            </a:r>
            <a:endParaRPr lang="en-US" altLang="ko-KR" sz="1000" kern="0" dirty="0">
              <a:solidFill>
                <a:schemeClr val="tx1">
                  <a:lumMod val="85000"/>
                  <a:lumOff val="15000"/>
                </a:schemeClr>
              </a:solidFill>
              <a:latin typeface="카페24 아네모네에어" pitchFamily="2" charset="-127"/>
              <a:ea typeface="카페24 아네모네에어" pitchFamily="2" charset="-127"/>
              <a:cs typeface="THELuxGoB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  <a:cs typeface="THELuxGoB" pitchFamily="34" charset="0"/>
              </a:rPr>
              <a:t>고객 최적화 컨설팅 서비스를 제공합니다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카페24 아네모네에어" pitchFamily="2" charset="-127"/>
              <a:ea typeface="카페24 아네모네에어" pitchFamily="2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028" y="4690139"/>
            <a:ext cx="388632" cy="38863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755" y="5640290"/>
            <a:ext cx="364367" cy="364367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50" y="6673572"/>
            <a:ext cx="401501" cy="401501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4181475" y="5446118"/>
            <a:ext cx="3426105" cy="1265032"/>
            <a:chOff x="4255317" y="3325131"/>
            <a:chExt cx="3426105" cy="1265032"/>
          </a:xfrm>
        </p:grpSpPr>
        <p:sp>
          <p:nvSpPr>
            <p:cNvPr id="118" name="Object 14"/>
            <p:cNvSpPr txBox="1"/>
            <p:nvPr/>
          </p:nvSpPr>
          <p:spPr>
            <a:xfrm>
              <a:off x="4615646" y="3371987"/>
              <a:ext cx="2509493" cy="27699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ko-KR" sz="1200" b="1" dirty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14,400</a:t>
              </a:r>
              <a:r>
                <a:rPr lang="ko-KR" altLang="en-US" sz="1200" b="1" dirty="0" smtClean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시간</a:t>
              </a:r>
              <a:r>
                <a:rPr lang="en-US" altLang="ko-KR" sz="1200" b="1" dirty="0" smtClean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 </a:t>
              </a:r>
              <a:r>
                <a:rPr lang="ko-KR" altLang="en-US" sz="1000" dirty="0" smtClean="0">
                  <a:solidFill>
                    <a:schemeClr val="bg1">
                      <a:lumMod val="75000"/>
                    </a:schemeClr>
                  </a:solidFill>
                  <a:latin typeface="에스코어 드림 6 Bold" pitchFamily="34" charset="-127"/>
                  <a:ea typeface="에스코어 드림 6 Bold" pitchFamily="34" charset="-127"/>
                </a:rPr>
                <a:t>누적 컨설팅 시간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endParaRPr>
            </a:p>
          </p:txBody>
        </p:sp>
        <p:sp>
          <p:nvSpPr>
            <p:cNvPr id="146" name="Object 14"/>
            <p:cNvSpPr txBox="1"/>
            <p:nvPr/>
          </p:nvSpPr>
          <p:spPr>
            <a:xfrm>
              <a:off x="4646064" y="3825186"/>
              <a:ext cx="3035358" cy="27699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86,400</a:t>
              </a:r>
              <a:r>
                <a:rPr lang="ko-KR" altLang="en-US" sz="1200" b="1" dirty="0" smtClean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명</a:t>
              </a:r>
              <a:r>
                <a:rPr lang="ko-KR" altLang="en-US" sz="1200" b="1" dirty="0" smtClean="0">
                  <a:latin typeface="에스코어 드림 6 Bold" pitchFamily="34" charset="-127"/>
                  <a:ea typeface="에스코어 드림 6 Bold" pitchFamily="34" charset="-127"/>
                </a:rPr>
                <a:t> </a:t>
              </a:r>
              <a:r>
                <a:rPr lang="ko-KR" altLang="en-US" sz="1000" dirty="0" smtClean="0">
                  <a:solidFill>
                    <a:schemeClr val="bg1">
                      <a:lumMod val="75000"/>
                    </a:schemeClr>
                  </a:solidFill>
                  <a:latin typeface="에스코어 드림 6 Bold" pitchFamily="34" charset="-127"/>
                  <a:ea typeface="에스코어 드림 6 Bold" pitchFamily="34" charset="-127"/>
                </a:rPr>
                <a:t>누적 컨설팅 인원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endParaRPr>
            </a:p>
          </p:txBody>
        </p:sp>
        <p:sp>
          <p:nvSpPr>
            <p:cNvPr id="147" name="Object 14"/>
            <p:cNvSpPr txBox="1"/>
            <p:nvPr/>
          </p:nvSpPr>
          <p:spPr>
            <a:xfrm>
              <a:off x="4581779" y="4269124"/>
              <a:ext cx="2778688" cy="27699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200" dirty="0">
                  <a:latin typeface="에스코어 드림 6 Bold" pitchFamily="34" charset="-127"/>
                  <a:ea typeface="에스코어 드림 6 Bold" pitchFamily="34" charset="-127"/>
                </a:rPr>
                <a:t> </a:t>
              </a:r>
              <a:r>
                <a:rPr lang="en-US" sz="1200" b="1" dirty="0" smtClean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103</a:t>
              </a:r>
              <a:r>
                <a:rPr lang="ko-KR" altLang="en-US" sz="1200" b="1" dirty="0" smtClean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개</a:t>
              </a:r>
              <a:r>
                <a:rPr lang="ko-KR" altLang="en-US" sz="1200" dirty="0" smtClean="0">
                  <a:solidFill>
                    <a:srgbClr val="604A7B"/>
                  </a:solidFill>
                  <a:latin typeface="카페24 아네모네에어" pitchFamily="2" charset="-127"/>
                  <a:ea typeface="카페24 아네모네에어" pitchFamily="2" charset="-127"/>
                </a:rPr>
                <a:t> </a:t>
              </a:r>
              <a:r>
                <a:rPr lang="ko-KR" altLang="en-US" sz="1000" dirty="0" smtClean="0">
                  <a:solidFill>
                    <a:schemeClr val="bg1">
                      <a:lumMod val="75000"/>
                    </a:schemeClr>
                  </a:solidFill>
                  <a:latin typeface="에스코어 드림 6 Bold" pitchFamily="34" charset="-127"/>
                  <a:ea typeface="에스코어 드림 6 Bold" pitchFamily="34" charset="-127"/>
                </a:rPr>
                <a:t>자체 보유 프로그램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endParaRPr>
            </a:p>
          </p:txBody>
        </p:sp>
        <p:grpSp>
          <p:nvGrpSpPr>
            <p:cNvPr id="152" name="그룹 1007">
              <a:extLst>
                <a:ext uri="{FF2B5EF4-FFF2-40B4-BE49-F238E27FC236}">
                  <a16:creationId xmlns="" xmlns:a16="http://schemas.microsoft.com/office/drawing/2014/main" id="{FEDD01BB-66C8-74F3-61A5-1A3BAC8167E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55317" y="3757612"/>
              <a:ext cx="396000" cy="395210"/>
              <a:chOff x="4037869" y="3588913"/>
              <a:chExt cx="3275826" cy="3275826"/>
            </a:xfrm>
          </p:grpSpPr>
          <p:pic>
            <p:nvPicPr>
              <p:cNvPr id="156" name="Object 24">
                <a:extLst>
                  <a:ext uri="{FF2B5EF4-FFF2-40B4-BE49-F238E27FC236}">
                    <a16:creationId xmlns="" xmlns:a16="http://schemas.microsoft.com/office/drawing/2014/main" id="{96675AE8-4CBE-3026-7D78-038EF33844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4037869" y="3588913"/>
                <a:ext cx="3275826" cy="3275826"/>
              </a:xfrm>
              <a:prstGeom prst="rect">
                <a:avLst/>
              </a:prstGeom>
            </p:spPr>
          </p:pic>
        </p:grpSp>
        <p:grpSp>
          <p:nvGrpSpPr>
            <p:cNvPr id="153" name="그룹 1008">
              <a:extLst>
                <a:ext uri="{FF2B5EF4-FFF2-40B4-BE49-F238E27FC236}">
                  <a16:creationId xmlns="" xmlns:a16="http://schemas.microsoft.com/office/drawing/2014/main" id="{A7F4CF24-4746-4366-1174-0D3D3A3DFCE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55317" y="4194953"/>
              <a:ext cx="396000" cy="395210"/>
              <a:chOff x="6692034" y="3588913"/>
              <a:chExt cx="3275826" cy="3275826"/>
            </a:xfrm>
          </p:grpSpPr>
          <p:pic>
            <p:nvPicPr>
              <p:cNvPr id="155" name="Object 27">
                <a:extLst>
                  <a:ext uri="{FF2B5EF4-FFF2-40B4-BE49-F238E27FC236}">
                    <a16:creationId xmlns="" xmlns:a16="http://schemas.microsoft.com/office/drawing/2014/main" id="{E65AFD9C-3834-4AF2-F4BB-09F7E0E038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6692034" y="3588913"/>
                <a:ext cx="3275826" cy="3275826"/>
              </a:xfrm>
              <a:prstGeom prst="rect">
                <a:avLst/>
              </a:prstGeom>
            </p:spPr>
          </p:pic>
        </p:grpSp>
        <p:grpSp>
          <p:nvGrpSpPr>
            <p:cNvPr id="39" name="그룹 38"/>
            <p:cNvGrpSpPr/>
            <p:nvPr/>
          </p:nvGrpSpPr>
          <p:grpSpPr>
            <a:xfrm>
              <a:off x="4255317" y="3325131"/>
              <a:ext cx="396000" cy="379209"/>
              <a:chOff x="4312213" y="5621246"/>
              <a:chExt cx="396000" cy="379209"/>
            </a:xfrm>
          </p:grpSpPr>
          <p:pic>
            <p:nvPicPr>
              <p:cNvPr id="157" name="Object 21">
                <a:extLst>
                  <a:ext uri="{FF2B5EF4-FFF2-40B4-BE49-F238E27FC236}">
                    <a16:creationId xmlns="" xmlns:a16="http://schemas.microsoft.com/office/drawing/2014/main" id="{13D8788C-139F-2063-9155-4EF2C00F5F52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4312213" y="5621246"/>
                <a:ext cx="396000" cy="379209"/>
              </a:xfrm>
              <a:prstGeom prst="rect">
                <a:avLst/>
              </a:prstGeom>
            </p:spPr>
          </p:pic>
          <p:pic>
            <p:nvPicPr>
              <p:cNvPr id="35" name="그림 34"/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1964" y="5665013"/>
                <a:ext cx="277100" cy="277100"/>
              </a:xfrm>
              <a:prstGeom prst="rect">
                <a:avLst/>
              </a:prstGeom>
            </p:spPr>
          </p:pic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9909" y="3794023"/>
              <a:ext cx="290725" cy="290725"/>
            </a:xfrm>
            <a:prstGeom prst="rect">
              <a:avLst/>
            </a:prstGeom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5149" y="4252638"/>
              <a:ext cx="265498" cy="265498"/>
            </a:xfrm>
            <a:prstGeom prst="rect">
              <a:avLst/>
            </a:prstGeom>
          </p:spPr>
        </p:pic>
      </p:grpSp>
      <p:sp>
        <p:nvSpPr>
          <p:cNvPr id="89" name="Object 33"/>
          <p:cNvSpPr txBox="1"/>
          <p:nvPr/>
        </p:nvSpPr>
        <p:spPr>
          <a:xfrm>
            <a:off x="8157220" y="4856440"/>
            <a:ext cx="349185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800" dirty="0" smtClean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교육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:</a:t>
            </a:r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농업경영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,Customer Satisfaction &amp; Sales</a:t>
            </a:r>
          </a:p>
          <a:p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HRD:</a:t>
            </a:r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인사제도 정립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</a:t>
            </a:r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중장기 교육 체계 구축</a:t>
            </a:r>
          </a:p>
          <a:p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        채용 및 교육 프로그램 설계</a:t>
            </a:r>
            <a:r>
              <a:rPr lang="en-US" altLang="ko-KR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,</a:t>
            </a:r>
            <a:r>
              <a:rPr lang="ko-KR" altLang="en-US" sz="800" dirty="0">
                <a:solidFill>
                  <a:srgbClr val="676464"/>
                </a:solidFill>
                <a:latin typeface="에스코어 드림 6 Bold" pitchFamily="34" charset="-127"/>
                <a:ea typeface="에스코어 드림 6 Bold" pitchFamily="34" charset="-127"/>
                <a:cs typeface="THELuxGoR" pitchFamily="34" charset="0"/>
              </a:rPr>
              <a:t>노무 점검 대응</a:t>
            </a:r>
          </a:p>
          <a:p>
            <a:endParaRPr lang="en-US" altLang="ko-KR" sz="800" dirty="0" smtClean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  <a:p>
            <a:endParaRPr lang="en-US" altLang="ko-KR" sz="800" dirty="0">
              <a:solidFill>
                <a:srgbClr val="676464"/>
              </a:solidFill>
              <a:latin typeface="에스코어 드림 6 Bold" pitchFamily="34" charset="-127"/>
              <a:ea typeface="에스코어 드림 6 Bold" pitchFamily="34" charset="-127"/>
              <a:cs typeface="THELuxGoR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0800000">
            <a:off x="3038475" y="1083171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8767A4"/>
                </a:solidFill>
                <a:latin typeface="210 M고딕 100" panose="02020603020101020101" pitchFamily="18" charset="-127"/>
                <a:ea typeface="210 M고딕 100" panose="02020603020101020101" pitchFamily="18" charset="-127"/>
              </a:rPr>
              <a:t>“</a:t>
            </a:r>
            <a:endParaRPr lang="ko-KR" altLang="en-US" sz="4400" dirty="0">
              <a:solidFill>
                <a:srgbClr val="8767A4"/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95275" y="938212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8767A4"/>
                </a:solidFill>
                <a:latin typeface="210 M고딕 100" panose="02020603020101020101" pitchFamily="18" charset="-127"/>
                <a:ea typeface="210 M고딕 100" panose="02020603020101020101" pitchFamily="18" charset="-127"/>
              </a:rPr>
              <a:t>“</a:t>
            </a:r>
            <a:endParaRPr lang="ko-KR" altLang="en-US" sz="4400" dirty="0">
              <a:solidFill>
                <a:srgbClr val="8767A4"/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13333" r="68203" b="80000"/>
          <a:stretch/>
        </p:blipFill>
        <p:spPr bwMode="auto">
          <a:xfrm>
            <a:off x="2062073" y="6580555"/>
            <a:ext cx="991606" cy="210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5" t="13334" r="40977" b="78888"/>
          <a:stretch/>
        </p:blipFill>
        <p:spPr bwMode="auto">
          <a:xfrm>
            <a:off x="407178" y="6914925"/>
            <a:ext cx="954897" cy="19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" descr="C:\Users\HP\Downloads\ci_jpg01\CI_마크.jpg"/>
          <p:cNvPicPr>
            <a:picLocks noChangeAspect="1" noChangeArrowheads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57" r="76511" b="55620"/>
          <a:stretch/>
        </p:blipFill>
        <p:spPr bwMode="auto">
          <a:xfrm>
            <a:off x="1441084" y="6838967"/>
            <a:ext cx="498247" cy="27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4" t="13387" r="78751" b="81112"/>
          <a:stretch/>
        </p:blipFill>
        <p:spPr bwMode="auto">
          <a:xfrm>
            <a:off x="1977872" y="6829663"/>
            <a:ext cx="838164" cy="27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0"/>
          <p:cNvPicPr>
            <a:picLocks noChangeAspect="1" noChangeArrowheads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2" t="11057" r="81774" b="81716"/>
          <a:stretch/>
        </p:blipFill>
        <p:spPr bwMode="auto">
          <a:xfrm>
            <a:off x="2799260" y="6816741"/>
            <a:ext cx="716895" cy="29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49" t="12197" r="43447" b="79896"/>
          <a:stretch/>
        </p:blipFill>
        <p:spPr bwMode="auto">
          <a:xfrm>
            <a:off x="391258" y="6605934"/>
            <a:ext cx="881221" cy="220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직사각형 32"/>
          <p:cNvSpPr/>
          <p:nvPr/>
        </p:nvSpPr>
        <p:spPr>
          <a:xfrm>
            <a:off x="846785" y="1575613"/>
            <a:ext cx="21916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dirty="0">
                <a:solidFill>
                  <a:srgbClr val="8767A4"/>
                </a:solidFill>
                <a:latin typeface="210 M고딕 100" panose="02020603020101020101" pitchFamily="18" charset="-127"/>
                <a:ea typeface="210 M고딕 100" panose="02020603020101020101" pitchFamily="18" charset="-127"/>
                <a:cs typeface="THELuxGoEB" pitchFamily="34" charset="0"/>
              </a:rPr>
              <a:t>Great People, Great Work</a:t>
            </a:r>
            <a:endParaRPr lang="en-US" altLang="ko-KR" sz="1200" dirty="0">
              <a:solidFill>
                <a:srgbClr val="8767A4"/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79363" y="6884725"/>
            <a:ext cx="3326312" cy="225687"/>
            <a:chOff x="3914614" y="7212960"/>
            <a:chExt cx="3326312" cy="225687"/>
          </a:xfrm>
        </p:grpSpPr>
        <p:sp>
          <p:nvSpPr>
            <p:cNvPr id="34" name="TextBox 33"/>
            <p:cNvSpPr txBox="1"/>
            <p:nvPr/>
          </p:nvSpPr>
          <p:spPr>
            <a:xfrm>
              <a:off x="4335964" y="7253981"/>
              <a:ext cx="2904962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dirty="0" smtClean="0">
                  <a:latin typeface="카페24 아네모네에어" pitchFamily="2" charset="-127"/>
                  <a:ea typeface="카페24 아네모네에어" pitchFamily="2" charset="-127"/>
                </a:rPr>
                <a:t>환경을 생각하는 </a:t>
              </a:r>
              <a:r>
                <a:rPr lang="ko-KR" altLang="en-US" sz="600" dirty="0" err="1" smtClean="0">
                  <a:latin typeface="카페24 아네모네에어" pitchFamily="2" charset="-127"/>
                  <a:ea typeface="카페24 아네모네에어" pitchFamily="2" charset="-127"/>
                </a:rPr>
                <a:t>그레이프소프트의</a:t>
              </a:r>
              <a:r>
                <a:rPr lang="ko-KR" altLang="en-US" sz="600" dirty="0" smtClean="0">
                  <a:latin typeface="카페24 아네모네에어" pitchFamily="2" charset="-127"/>
                  <a:ea typeface="카페24 아네모네에어" pitchFamily="2" charset="-127"/>
                </a:rPr>
                <a:t> </a:t>
              </a:r>
              <a:r>
                <a:rPr lang="ko-KR" altLang="en-US" sz="600" dirty="0" err="1" smtClean="0">
                  <a:latin typeface="카페24 아네모네에어" pitchFamily="2" charset="-127"/>
                  <a:ea typeface="카페24 아네모네에어" pitchFamily="2" charset="-127"/>
                </a:rPr>
                <a:t>리플렛은</a:t>
              </a:r>
              <a:r>
                <a:rPr lang="ko-KR" altLang="en-US" sz="600" dirty="0" smtClean="0">
                  <a:latin typeface="카페24 아네모네에어" pitchFamily="2" charset="-127"/>
                  <a:ea typeface="카페24 아네모네에어" pitchFamily="2" charset="-127"/>
                </a:rPr>
                <a:t> 친환경용지에 </a:t>
              </a:r>
              <a:r>
                <a:rPr lang="ko-KR" altLang="en-US" sz="600" dirty="0" smtClean="0">
                  <a:latin typeface="카페24 아네모네에어" pitchFamily="2" charset="-127"/>
                  <a:ea typeface="카페24 아네모네에어" pitchFamily="2" charset="-127"/>
                </a:rPr>
                <a:t>콩기름잉크로</a:t>
              </a:r>
              <a:r>
                <a:rPr lang="en-US" altLang="ko-KR" sz="600" dirty="0" smtClean="0">
                  <a:latin typeface="카페24 아네모네에어" pitchFamily="2" charset="-127"/>
                  <a:ea typeface="카페24 아네모네에어" pitchFamily="2" charset="-127"/>
                </a:rPr>
                <a:t> </a:t>
              </a:r>
              <a:r>
                <a:rPr lang="ko-KR" altLang="en-US" sz="600" dirty="0" smtClean="0">
                  <a:latin typeface="카페24 아네모네에어" pitchFamily="2" charset="-127"/>
                  <a:ea typeface="카페24 아네모네에어" pitchFamily="2" charset="-127"/>
                </a:rPr>
                <a:t>인쇄되었습니다</a:t>
              </a:r>
              <a:r>
                <a:rPr lang="en-US" altLang="ko-KR" sz="600" dirty="0" smtClean="0">
                  <a:latin typeface="카페24 아네모네에어" pitchFamily="2" charset="-127"/>
                  <a:ea typeface="카페24 아네모네에어" pitchFamily="2" charset="-127"/>
                </a:rPr>
                <a:t>.</a:t>
              </a:r>
              <a:endParaRPr lang="ko-KR" altLang="en-US" sz="600" dirty="0">
                <a:latin typeface="카페24 아네모네에어" pitchFamily="2" charset="-127"/>
                <a:ea typeface="카페24 아네모네에어" pitchFamily="2" charset="-127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17" t="45325" r="34991" b="27804"/>
            <a:stretch/>
          </p:blipFill>
          <p:spPr bwMode="auto">
            <a:xfrm>
              <a:off x="4084749" y="7253873"/>
              <a:ext cx="325326" cy="140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28" t="39418" r="60836" b="34666"/>
            <a:stretch/>
          </p:blipFill>
          <p:spPr bwMode="auto">
            <a:xfrm>
              <a:off x="3914614" y="7212960"/>
              <a:ext cx="147928" cy="2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그룹 9"/>
          <p:cNvGrpSpPr/>
          <p:nvPr/>
        </p:nvGrpSpPr>
        <p:grpSpPr>
          <a:xfrm>
            <a:off x="7936992" y="865632"/>
            <a:ext cx="3864483" cy="682180"/>
            <a:chOff x="8019145" y="800118"/>
            <a:chExt cx="3782330" cy="595294"/>
          </a:xfrm>
        </p:grpSpPr>
        <p:grpSp>
          <p:nvGrpSpPr>
            <p:cNvPr id="12" name="그룹 11"/>
            <p:cNvGrpSpPr/>
            <p:nvPr/>
          </p:nvGrpSpPr>
          <p:grpSpPr>
            <a:xfrm>
              <a:off x="8019145" y="870159"/>
              <a:ext cx="641888" cy="525253"/>
              <a:chOff x="6890537" y="2102427"/>
              <a:chExt cx="641888" cy="525253"/>
            </a:xfrm>
          </p:grpSpPr>
          <p:grpSp>
            <p:nvGrpSpPr>
              <p:cNvPr id="103" name="그룹 102">
                <a:extLst>
                  <a:ext uri="{FF2B5EF4-FFF2-40B4-BE49-F238E27FC236}">
                    <a16:creationId xmlns="" xmlns:a16="http://schemas.microsoft.com/office/drawing/2014/main" id="{6A9F6F51-7F1C-E22F-C4BE-2AE62570F14F}"/>
                  </a:ext>
                </a:extLst>
              </p:cNvPr>
              <p:cNvGrpSpPr/>
              <p:nvPr/>
            </p:nvGrpSpPr>
            <p:grpSpPr>
              <a:xfrm>
                <a:off x="6890537" y="2102427"/>
                <a:ext cx="641888" cy="525253"/>
                <a:chOff x="708426" y="1442129"/>
                <a:chExt cx="527290" cy="487904"/>
              </a:xfrm>
            </p:grpSpPr>
            <p:sp>
              <p:nvSpPr>
                <p:cNvPr id="105" name="타원 104">
                  <a:extLst>
                    <a:ext uri="{FF2B5EF4-FFF2-40B4-BE49-F238E27FC236}">
                      <a16:creationId xmlns="" xmlns:a16="http://schemas.microsoft.com/office/drawing/2014/main" id="{5EAB510D-EB90-B4B0-3162-4BA4A954D21B}"/>
                    </a:ext>
                  </a:extLst>
                </p:cNvPr>
                <p:cNvSpPr/>
                <p:nvPr/>
              </p:nvSpPr>
              <p:spPr>
                <a:xfrm rot="21423137">
                  <a:off x="708426" y="1449664"/>
                  <a:ext cx="181850" cy="178148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07" name="타원 106">
                  <a:extLst>
                    <a:ext uri="{FF2B5EF4-FFF2-40B4-BE49-F238E27FC236}">
                      <a16:creationId xmlns="" xmlns:a16="http://schemas.microsoft.com/office/drawing/2014/main" id="{D6C93ADE-453D-A7C3-9048-FCC5ABD2BF17}"/>
                    </a:ext>
                  </a:extLst>
                </p:cNvPr>
                <p:cNvSpPr/>
                <p:nvPr/>
              </p:nvSpPr>
              <p:spPr>
                <a:xfrm rot="21423137">
                  <a:off x="878824" y="1442129"/>
                  <a:ext cx="181850" cy="178148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8" name="타원 107">
                  <a:extLst>
                    <a:ext uri="{FF2B5EF4-FFF2-40B4-BE49-F238E27FC236}">
                      <a16:creationId xmlns="" xmlns:a16="http://schemas.microsoft.com/office/drawing/2014/main" id="{91680498-DD2B-D221-FAE4-1A47194459A2}"/>
                    </a:ext>
                  </a:extLst>
                </p:cNvPr>
                <p:cNvSpPr/>
                <p:nvPr/>
              </p:nvSpPr>
              <p:spPr>
                <a:xfrm rot="21423137">
                  <a:off x="1053866" y="1442923"/>
                  <a:ext cx="181850" cy="178148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0" name="타원 109">
                  <a:extLst>
                    <a:ext uri="{FF2B5EF4-FFF2-40B4-BE49-F238E27FC236}">
                      <a16:creationId xmlns="" xmlns:a16="http://schemas.microsoft.com/office/drawing/2014/main" id="{B288A229-69FE-2407-FA32-CE5B131F205A}"/>
                    </a:ext>
                  </a:extLst>
                </p:cNvPr>
                <p:cNvSpPr/>
                <p:nvPr/>
              </p:nvSpPr>
              <p:spPr>
                <a:xfrm rot="21423137">
                  <a:off x="853170" y="1517183"/>
                  <a:ext cx="252582" cy="253224"/>
                </a:xfrm>
                <a:prstGeom prst="ellipse">
                  <a:avLst/>
                </a:prstGeom>
                <a:solidFill>
                  <a:schemeClr val="bg1">
                    <a:lumMod val="65000"/>
                    <a:alpha val="8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1" name="타원 110">
                  <a:extLst>
                    <a:ext uri="{FF2B5EF4-FFF2-40B4-BE49-F238E27FC236}">
                      <a16:creationId xmlns="" xmlns:a16="http://schemas.microsoft.com/office/drawing/2014/main" id="{28F004B7-50AC-BB1F-3BC0-D7C6E4B7F00B}"/>
                    </a:ext>
                  </a:extLst>
                </p:cNvPr>
                <p:cNvSpPr/>
                <p:nvPr/>
              </p:nvSpPr>
              <p:spPr>
                <a:xfrm rot="21423137">
                  <a:off x="797752" y="1602993"/>
                  <a:ext cx="181850" cy="17814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6" name="타원 115">
                  <a:extLst>
                    <a:ext uri="{FF2B5EF4-FFF2-40B4-BE49-F238E27FC236}">
                      <a16:creationId xmlns="" xmlns:a16="http://schemas.microsoft.com/office/drawing/2014/main" id="{FA805ED8-5E61-20DA-112A-1CE6FC43CB4C}"/>
                    </a:ext>
                  </a:extLst>
                </p:cNvPr>
                <p:cNvSpPr/>
                <p:nvPr/>
              </p:nvSpPr>
              <p:spPr>
                <a:xfrm rot="21423137">
                  <a:off x="976729" y="1595381"/>
                  <a:ext cx="181850" cy="17814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7" name="타원 116">
                  <a:extLst>
                    <a:ext uri="{FF2B5EF4-FFF2-40B4-BE49-F238E27FC236}">
                      <a16:creationId xmlns="" xmlns:a16="http://schemas.microsoft.com/office/drawing/2014/main" id="{5524461F-4B10-311B-CA2B-1B16AFCE73C8}"/>
                    </a:ext>
                  </a:extLst>
                </p:cNvPr>
                <p:cNvSpPr/>
                <p:nvPr/>
              </p:nvSpPr>
              <p:spPr>
                <a:xfrm rot="21423137">
                  <a:off x="891824" y="1751885"/>
                  <a:ext cx="181850" cy="178148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04" name="타원 103">
                <a:extLst>
                  <a:ext uri="{FF2B5EF4-FFF2-40B4-BE49-F238E27FC236}">
                    <a16:creationId xmlns="" xmlns:a16="http://schemas.microsoft.com/office/drawing/2014/main" id="{249FE45B-6CA8-5150-4CDC-36997E290910}"/>
                  </a:ext>
                </a:extLst>
              </p:cNvPr>
              <p:cNvSpPr/>
              <p:nvPr/>
            </p:nvSpPr>
            <p:spPr>
              <a:xfrm rot="21423137">
                <a:off x="7088532" y="2198299"/>
                <a:ext cx="266385" cy="22340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102" name="그림 101" descr="그리기이(가) 표시된 사진&#10;&#10;자동 생성된 설명">
              <a:extLst>
                <a:ext uri="{FF2B5EF4-FFF2-40B4-BE49-F238E27FC236}">
                  <a16:creationId xmlns="" xmlns:a16="http://schemas.microsoft.com/office/drawing/2014/main" id="{89D0E4CE-C185-76FB-DC4B-41811FE1A1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7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58" r="62217" b="37805"/>
            <a:stretch/>
          </p:blipFill>
          <p:spPr>
            <a:xfrm>
              <a:off x="8170132" y="800118"/>
              <a:ext cx="316506" cy="440570"/>
            </a:xfrm>
            <a:prstGeom prst="rect">
              <a:avLst/>
            </a:prstGeom>
          </p:spPr>
        </p:pic>
        <p:sp>
          <p:nvSpPr>
            <p:cNvPr id="119" name="Object 19"/>
            <p:cNvSpPr txBox="1"/>
            <p:nvPr/>
          </p:nvSpPr>
          <p:spPr>
            <a:xfrm>
              <a:off x="8565587" y="996047"/>
              <a:ext cx="3235888" cy="282005"/>
            </a:xfrm>
            <a:prstGeom prst="rect">
              <a:avLst/>
            </a:prstGeom>
          </p:spPr>
          <p:txBody>
            <a:bodyPr wrap="square" rtlCol="0" anchor="t">
              <a:spAutoFit/>
            </a:bodyPr>
            <a:lstStyle/>
            <a:p>
              <a:r>
                <a:rPr lang="ko-KR" altLang="en-US" sz="1500" dirty="0">
                  <a:solidFill>
                    <a:schemeClr val="bg1">
                      <a:lumMod val="50000"/>
                    </a:schemeClr>
                  </a:solidFill>
                  <a:latin typeface="에스코어 드림 6 Bold" pitchFamily="34" charset="-127"/>
                  <a:ea typeface="에스코어 드림 6 Bold" pitchFamily="34" charset="-127"/>
                </a:rPr>
                <a:t>는</a:t>
              </a:r>
              <a:r>
                <a:rPr lang="ko-KR" altLang="en-US" sz="1500" dirty="0" smtClean="0">
                  <a:solidFill>
                    <a:schemeClr val="bg1">
                      <a:lumMod val="50000"/>
                    </a:schemeClr>
                  </a:solidFill>
                  <a:latin typeface="에스코어 드림 6 Bold" pitchFamily="34" charset="-127"/>
                  <a:ea typeface="에스코어 드림 6 Bold" pitchFamily="34" charset="-127"/>
                </a:rPr>
                <a:t> </a:t>
              </a:r>
              <a:r>
                <a:rPr lang="ko-KR" altLang="en-US" sz="1500" dirty="0" smtClean="0">
                  <a:solidFill>
                    <a:schemeClr val="bg1">
                      <a:lumMod val="50000"/>
                    </a:schemeClr>
                  </a:solidFill>
                  <a:latin typeface="에스코어 드림 6 Bold" pitchFamily="34" charset="-127"/>
                  <a:ea typeface="에스코어 드림 6 Bold" pitchFamily="34" charset="-127"/>
                </a:rPr>
                <a:t>계획이 있습니다</a:t>
              </a:r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  <a:latin typeface="에스코어 드림 6 Bold" pitchFamily="34" charset="-127"/>
                  <a:ea typeface="에스코어 드림 6 Bold" pitchFamily="34" charset="-127"/>
                </a:rPr>
                <a:t>.</a:t>
              </a:r>
              <a:endPara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6 Bold" pitchFamily="34" charset="-127"/>
                <a:ea typeface="에스코어 드림 6 Bold" pitchFamily="34" charset="-127"/>
              </a:endParaRPr>
            </a:p>
          </p:txBody>
        </p:sp>
      </p:grpSp>
      <p:sp>
        <p:nvSpPr>
          <p:cNvPr id="120" name="Object 24"/>
          <p:cNvSpPr txBox="1"/>
          <p:nvPr/>
        </p:nvSpPr>
        <p:spPr>
          <a:xfrm>
            <a:off x="7325728" y="1790312"/>
            <a:ext cx="3789947" cy="5347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</a:rPr>
              <a:t>우리는 더 나은 세상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</a:rPr>
              <a:t>사회적 가치 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</a:rPr>
              <a:t>실현을 위해 </a:t>
            </a: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latin typeface="카페24 아네모네에어" pitchFamily="2" charset="-127"/>
              <a:ea typeface="카페24 아네모네에어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</a:rPr>
              <a:t> 기술과 사람을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</a:rPr>
              <a:t>컨설팅합니다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카페24 아네모네에어" pitchFamily="2" charset="-127"/>
                <a:ea typeface="카페24 아네모네에어" pitchFamily="2" charset="-127"/>
              </a:rPr>
              <a:t>.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카페24 아네모네에어" pitchFamily="2" charset="-127"/>
              <a:ea typeface="카페24 아네모네에어" pitchFamily="2" charset="-127"/>
            </a:endParaRPr>
          </a:p>
        </p:txBody>
      </p:sp>
      <p:sp>
        <p:nvSpPr>
          <p:cNvPr id="122" name="TextBox 121"/>
          <p:cNvSpPr txBox="1"/>
          <p:nvPr/>
        </p:nvSpPr>
        <p:spPr>
          <a:xfrm rot="10800000">
            <a:off x="10125075" y="1921371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8767A4"/>
                </a:solidFill>
                <a:latin typeface="210 M고딕 100" panose="02020603020101020101" pitchFamily="18" charset="-127"/>
                <a:ea typeface="210 M고딕 100" panose="02020603020101020101" pitchFamily="18" charset="-127"/>
              </a:rPr>
              <a:t>“</a:t>
            </a:r>
            <a:endParaRPr lang="ko-KR" altLang="en-US" sz="4400" dirty="0">
              <a:solidFill>
                <a:srgbClr val="8767A4"/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7623323" y="1714112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8767A4"/>
                </a:solidFill>
                <a:latin typeface="210 M고딕 100" panose="02020603020101020101" pitchFamily="18" charset="-127"/>
                <a:ea typeface="210 M고딕 100" panose="02020603020101020101" pitchFamily="18" charset="-127"/>
              </a:rPr>
              <a:t>“</a:t>
            </a:r>
            <a:endParaRPr lang="ko-KR" altLang="en-US" sz="4400" dirty="0">
              <a:solidFill>
                <a:srgbClr val="8767A4"/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sp>
        <p:nvSpPr>
          <p:cNvPr id="125" name="직사각형 124"/>
          <p:cNvSpPr/>
          <p:nvPr/>
        </p:nvSpPr>
        <p:spPr>
          <a:xfrm>
            <a:off x="8059342" y="2386012"/>
            <a:ext cx="21419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8767A4"/>
                </a:solidFill>
                <a:latin typeface="210 M고딕 100" panose="02020603020101020101" pitchFamily="18" charset="-127"/>
                <a:ea typeface="210 M고딕 100" panose="02020603020101020101" pitchFamily="18" charset="-127"/>
              </a:rPr>
              <a:t>Consulting for better life</a:t>
            </a:r>
            <a:endParaRPr lang="en-US" altLang="ko-KR" sz="1200" dirty="0">
              <a:solidFill>
                <a:srgbClr val="8767A4"/>
              </a:solidFill>
              <a:latin typeface="210 M고딕 100" panose="02020603020101020101" pitchFamily="18" charset="-127"/>
              <a:ea typeface="210 M고딕 100" panose="02020603020101020101" pitchFamily="18" charset="-127"/>
            </a:endParaRPr>
          </a:p>
        </p:txBody>
      </p:sp>
      <p:grpSp>
        <p:nvGrpSpPr>
          <p:cNvPr id="124" name="그룹 1046"/>
          <p:cNvGrpSpPr/>
          <p:nvPr/>
        </p:nvGrpSpPr>
        <p:grpSpPr>
          <a:xfrm>
            <a:off x="7533821" y="3499661"/>
            <a:ext cx="620585" cy="620585"/>
            <a:chOff x="7622942" y="4612325"/>
            <a:chExt cx="620585" cy="620585"/>
          </a:xfrm>
        </p:grpSpPr>
        <p:pic>
          <p:nvPicPr>
            <p:cNvPr id="126" name="Object 144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622942" y="4612325"/>
              <a:ext cx="620585" cy="620585"/>
            </a:xfrm>
            <a:prstGeom prst="rect">
              <a:avLst/>
            </a:prstGeom>
          </p:spPr>
        </p:pic>
      </p:grpSp>
      <p:pic>
        <p:nvPicPr>
          <p:cNvPr id="16" name="그림 15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440" y="3599407"/>
            <a:ext cx="385316" cy="385316"/>
          </a:xfrm>
          <a:prstGeom prst="rect">
            <a:avLst/>
          </a:prstGeom>
        </p:spPr>
      </p:pic>
      <p:sp>
        <p:nvSpPr>
          <p:cNvPr id="21" name="양쪽 모서리가 둥근 사각형 20"/>
          <p:cNvSpPr/>
          <p:nvPr/>
        </p:nvSpPr>
        <p:spPr>
          <a:xfrm>
            <a:off x="4160519" y="3222723"/>
            <a:ext cx="2836473" cy="2038555"/>
          </a:xfrm>
          <a:prstGeom prst="round2SameRect">
            <a:avLst/>
          </a:prstGeom>
          <a:blipFill>
            <a:blip r:embed="rId3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429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3716</TotalTime>
  <Words>752</Words>
  <Application>Microsoft Office PowerPoint</Application>
  <PresentationFormat>사용자 지정</PresentationFormat>
  <Paragraphs>142</Paragraphs>
  <Slides>3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Theme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HP</cp:lastModifiedBy>
  <cp:revision>133</cp:revision>
  <dcterms:created xsi:type="dcterms:W3CDTF">2022-12-04T18:02:57Z</dcterms:created>
  <dcterms:modified xsi:type="dcterms:W3CDTF">2023-01-07T14:21:53Z</dcterms:modified>
</cp:coreProperties>
</file>